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40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4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42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43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44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45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46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49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50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51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52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53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54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55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58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59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60.xml" ContentType="application/vnd.openxmlformats-officedocument.presentationml.notesSl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61.xml" ContentType="application/vnd.openxmlformats-officedocument.presentationml.notesSl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62.xml" ContentType="application/vnd.openxmlformats-officedocument.presentationml.notesSl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63.xml" ContentType="application/vnd.openxmlformats-officedocument.presentationml.notesSlid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notesSlides/notesSlide64.xml" ContentType="application/vnd.openxmlformats-officedocument.presentationml.notesSlid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74"/>
  </p:notesMasterIdLst>
  <p:sldIdLst>
    <p:sldId id="256" r:id="rId2"/>
    <p:sldId id="257" r:id="rId3"/>
    <p:sldId id="258" r:id="rId4"/>
    <p:sldId id="410" r:id="rId5"/>
    <p:sldId id="42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84" r:id="rId15"/>
    <p:sldId id="385" r:id="rId16"/>
    <p:sldId id="380" r:id="rId17"/>
    <p:sldId id="381" r:id="rId18"/>
    <p:sldId id="386" r:id="rId19"/>
    <p:sldId id="269" r:id="rId20"/>
    <p:sldId id="395" r:id="rId21"/>
    <p:sldId id="396" r:id="rId22"/>
    <p:sldId id="405" r:id="rId23"/>
    <p:sldId id="397" r:id="rId24"/>
    <p:sldId id="275" r:id="rId25"/>
    <p:sldId id="276" r:id="rId26"/>
    <p:sldId id="388" r:id="rId27"/>
    <p:sldId id="389" r:id="rId28"/>
    <p:sldId id="409" r:id="rId29"/>
    <p:sldId id="279" r:id="rId30"/>
    <p:sldId id="280" r:id="rId31"/>
    <p:sldId id="390" r:id="rId32"/>
    <p:sldId id="391" r:id="rId33"/>
    <p:sldId id="291" r:id="rId34"/>
    <p:sldId id="392" r:id="rId35"/>
    <p:sldId id="393" r:id="rId36"/>
    <p:sldId id="394" r:id="rId37"/>
    <p:sldId id="294" r:id="rId38"/>
    <p:sldId id="398" r:id="rId39"/>
    <p:sldId id="399" r:id="rId40"/>
    <p:sldId id="400" r:id="rId41"/>
    <p:sldId id="401" r:id="rId42"/>
    <p:sldId id="402" r:id="rId43"/>
    <p:sldId id="403" r:id="rId44"/>
    <p:sldId id="404" r:id="rId45"/>
    <p:sldId id="355" r:id="rId46"/>
    <p:sldId id="296" r:id="rId47"/>
    <p:sldId id="311" r:id="rId48"/>
    <p:sldId id="314" r:id="rId49"/>
    <p:sldId id="317" r:id="rId50"/>
    <p:sldId id="406" r:id="rId51"/>
    <p:sldId id="320" r:id="rId52"/>
    <p:sldId id="323" r:id="rId53"/>
    <p:sldId id="326" r:id="rId54"/>
    <p:sldId id="357" r:id="rId55"/>
    <p:sldId id="359" r:id="rId56"/>
    <p:sldId id="360" r:id="rId57"/>
    <p:sldId id="361" r:id="rId58"/>
    <p:sldId id="362" r:id="rId59"/>
    <p:sldId id="407" r:id="rId60"/>
    <p:sldId id="363" r:id="rId61"/>
    <p:sldId id="364" r:id="rId62"/>
    <p:sldId id="365" r:id="rId63"/>
    <p:sldId id="358" r:id="rId64"/>
    <p:sldId id="368" r:id="rId65"/>
    <p:sldId id="369" r:id="rId66"/>
    <p:sldId id="370" r:id="rId67"/>
    <p:sldId id="371" r:id="rId68"/>
    <p:sldId id="408" r:id="rId69"/>
    <p:sldId id="372" r:id="rId70"/>
    <p:sldId id="373" r:id="rId71"/>
    <p:sldId id="374" r:id="rId72"/>
    <p:sldId id="334" r:id="rId73"/>
  </p:sldIdLst>
  <p:sldSz cx="12192000" cy="6858000"/>
  <p:notesSz cx="6858000" cy="9144000"/>
  <p:embeddedFontLst>
    <p:embeddedFont>
      <p:font typeface="Calibri" panose="020F0502020204030204" pitchFamily="34" charset="0"/>
      <p:regular r:id="rId75"/>
      <p:bold r:id="rId76"/>
      <p:italic r:id="rId77"/>
      <p:boldItalic r:id="rId78"/>
    </p:embeddedFont>
    <p:embeddedFont>
      <p:font typeface="Gill Sans" panose="020B0604020202020204" charset="0"/>
      <p:regular r:id="rId79"/>
      <p:bold r:id="rId8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6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63"/>
    <p:restoredTop sz="94613"/>
  </p:normalViewPr>
  <p:slideViewPr>
    <p:cSldViewPr snapToGrid="0">
      <p:cViewPr varScale="1">
        <p:scale>
          <a:sx n="78" d="100"/>
          <a:sy n="78" d="100"/>
        </p:scale>
        <p:origin x="6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1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4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Chart%20in%20Microsoft%20PowerPoint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Chart%20in%20Microsoft%20PowerPoint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b7280c98a8a7fc65/Documenten/beverwijk%20open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05223816035483"/>
          <c:y val="0.11047961260277578"/>
          <c:w val="0.85598118985126859"/>
          <c:h val="0.639169218431029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Sheet5!$C$3</c:f>
              <c:strCache>
                <c:ptCount val="1"/>
                <c:pt idx="0">
                  <c:v>Populatie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Sheet5!$B$4:$B$9</c:f>
              <c:strCache>
                <c:ptCount val="6"/>
                <c:pt idx="0">
                  <c:v>19-29 jaar</c:v>
                </c:pt>
                <c:pt idx="1">
                  <c:v>30-39 jaar</c:v>
                </c:pt>
                <c:pt idx="2">
                  <c:v>40-49 jaar</c:v>
                </c:pt>
                <c:pt idx="3">
                  <c:v>50-59 jaar</c:v>
                </c:pt>
                <c:pt idx="4">
                  <c:v>60-69 jaar</c:v>
                </c:pt>
                <c:pt idx="5">
                  <c:v>70+ jaar</c:v>
                </c:pt>
              </c:strCache>
            </c:strRef>
          </c:cat>
          <c:val>
            <c:numRef>
              <c:f>Sheet5!$C$4:$C$9</c:f>
              <c:numCache>
                <c:formatCode>0%</c:formatCode>
                <c:ptCount val="6"/>
                <c:pt idx="0">
                  <c:v>0.16300000000000001</c:v>
                </c:pt>
                <c:pt idx="1">
                  <c:v>0.157</c:v>
                </c:pt>
                <c:pt idx="2">
                  <c:v>0.16800000000000001</c:v>
                </c:pt>
                <c:pt idx="3">
                  <c:v>0.183</c:v>
                </c:pt>
                <c:pt idx="4">
                  <c:v>0.151</c:v>
                </c:pt>
                <c:pt idx="5">
                  <c:v>0.17299999999999999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2-4149-A786-0032972B8C84}"/>
            </c:ext>
          </c:extLst>
        </c:ser>
        <c:ser>
          <c:idx val="1"/>
          <c:order val="1"/>
          <c:tx>
            <c:strRef>
              <c:f>Sheet5!$D$3</c:f>
              <c:strCache>
                <c:ptCount val="1"/>
                <c:pt idx="0">
                  <c:v>Respondenten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Sheet5!$B$4:$B$9</c:f>
              <c:strCache>
                <c:ptCount val="6"/>
                <c:pt idx="0">
                  <c:v>19-29 jaar</c:v>
                </c:pt>
                <c:pt idx="1">
                  <c:v>30-39 jaar</c:v>
                </c:pt>
                <c:pt idx="2">
                  <c:v>40-49 jaar</c:v>
                </c:pt>
                <c:pt idx="3">
                  <c:v>50-59 jaar</c:v>
                </c:pt>
                <c:pt idx="4">
                  <c:v>60-69 jaar</c:v>
                </c:pt>
                <c:pt idx="5">
                  <c:v>70+ jaar</c:v>
                </c:pt>
              </c:strCache>
            </c:strRef>
          </c:cat>
          <c:val>
            <c:numRef>
              <c:f>Sheet5!$D$4:$D$9</c:f>
              <c:numCache>
                <c:formatCode>0%</c:formatCode>
                <c:ptCount val="6"/>
                <c:pt idx="0">
                  <c:v>0.12</c:v>
                </c:pt>
                <c:pt idx="1">
                  <c:v>0.13</c:v>
                </c:pt>
                <c:pt idx="2">
                  <c:v>0.16</c:v>
                </c:pt>
                <c:pt idx="3">
                  <c:v>0.26</c:v>
                </c:pt>
                <c:pt idx="4">
                  <c:v>0.23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B2-4149-A786-0032972B8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57361839"/>
        <c:axId val="857365583"/>
      </c:barChart>
      <c:catAx>
        <c:axId val="857361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57365583"/>
        <c:crosses val="autoZero"/>
        <c:auto val="1"/>
        <c:lblAlgn val="ctr"/>
        <c:lblOffset val="100"/>
        <c:noMultiLvlLbl val="0"/>
      </c:catAx>
      <c:valAx>
        <c:axId val="857365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57361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73161959135052E-2"/>
          <c:y val="0.10464561048560567"/>
          <c:w val="0.91863216665950675"/>
          <c:h val="0.768012776501608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Sheet5!$C$2</c:f>
              <c:strCache>
                <c:ptCount val="1"/>
                <c:pt idx="0">
                  <c:v>Populatie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Sheet5!$B$3:$B$4</c:f>
              <c:strCache>
                <c:ptCount val="2"/>
                <c:pt idx="0">
                  <c:v>Man</c:v>
                </c:pt>
                <c:pt idx="1">
                  <c:v>Vrouw</c:v>
                </c:pt>
              </c:strCache>
            </c:strRef>
          </c:cat>
          <c:val>
            <c:numRef>
              <c:f>Sheet5!$C$3:$C$4</c:f>
              <c:numCache>
                <c:formatCode>0%</c:formatCode>
                <c:ptCount val="2"/>
                <c:pt idx="0">
                  <c:v>0.498</c:v>
                </c:pt>
                <c:pt idx="1">
                  <c:v>0.502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EA-41B3-B2BA-E37BCB62B6A8}"/>
            </c:ext>
          </c:extLst>
        </c:ser>
        <c:ser>
          <c:idx val="1"/>
          <c:order val="1"/>
          <c:tx>
            <c:strRef>
              <c:f>Sheet5!$D$2</c:f>
              <c:strCache>
                <c:ptCount val="1"/>
                <c:pt idx="0">
                  <c:v>Respondenten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Sheet5!$B$3:$B$4</c:f>
              <c:strCache>
                <c:ptCount val="2"/>
                <c:pt idx="0">
                  <c:v>Man</c:v>
                </c:pt>
                <c:pt idx="1">
                  <c:v>Vrouw</c:v>
                </c:pt>
              </c:strCache>
            </c:strRef>
          </c:cat>
          <c:val>
            <c:numRef>
              <c:f>Sheet5!$D$3:$D$4</c:f>
              <c:numCache>
                <c:formatCode>0%</c:formatCode>
                <c:ptCount val="2"/>
                <c:pt idx="0">
                  <c:v>0.43</c:v>
                </c:pt>
                <c:pt idx="1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EA-41B3-B2BA-E37BCB62B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7355183"/>
        <c:axId val="857353103"/>
      </c:barChart>
      <c:catAx>
        <c:axId val="857355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57353103"/>
        <c:crosses val="autoZero"/>
        <c:auto val="1"/>
        <c:lblAlgn val="ctr"/>
        <c:lblOffset val="100"/>
        <c:noMultiLvlLbl val="0"/>
      </c:catAx>
      <c:valAx>
        <c:axId val="85735310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57355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266594703317883E-2"/>
          <c:y val="6.6167709196916197E-2"/>
          <c:w val="0.93524341081489937"/>
          <c:h val="0.64498570748953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Sheet5!$C$23</c:f>
              <c:strCache>
                <c:ptCount val="1"/>
                <c:pt idx="0">
                  <c:v>Populatie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Sheet5!$B$24:$B$34</c:f>
              <c:strCache>
                <c:ptCount val="11"/>
                <c:pt idx="0">
                  <c:v>Broekpolder</c:v>
                </c:pt>
                <c:pt idx="1">
                  <c:v>Centrum</c:v>
                </c:pt>
                <c:pt idx="2">
                  <c:v>De Pijp en Wijkerbroek </c:v>
                </c:pt>
                <c:pt idx="3">
                  <c:v>Keuenkwartier</c:v>
                </c:pt>
                <c:pt idx="4">
                  <c:v>Meerestein</c:v>
                </c:pt>
                <c:pt idx="5">
                  <c:v>Noord-West Tuinbouwgebied</c:v>
                </c:pt>
                <c:pt idx="6">
                  <c:v>Oosterwijk</c:v>
                </c:pt>
                <c:pt idx="7">
                  <c:v>Oranjebuurt</c:v>
                </c:pt>
                <c:pt idx="8">
                  <c:v>Vondelkwartier</c:v>
                </c:pt>
                <c:pt idx="9">
                  <c:v>Warande</c:v>
                </c:pt>
                <c:pt idx="10">
                  <c:v>Wijk aan Zee</c:v>
                </c:pt>
              </c:strCache>
            </c:strRef>
          </c:cat>
          <c:val>
            <c:numRef>
              <c:f>Sheet5!$C$24:$C$34</c:f>
              <c:numCache>
                <c:formatCode>0%</c:formatCode>
                <c:ptCount val="11"/>
                <c:pt idx="0">
                  <c:v>0.14296151972722845</c:v>
                </c:pt>
                <c:pt idx="1">
                  <c:v>0.15063321967851925</c:v>
                </c:pt>
                <c:pt idx="2">
                  <c:v>3.8967364831953241E-3</c:v>
                </c:pt>
                <c:pt idx="3">
                  <c:v>0.13212372138334144</c:v>
                </c:pt>
                <c:pt idx="4">
                  <c:v>0.15002435460301997</c:v>
                </c:pt>
                <c:pt idx="5">
                  <c:v>7.4403312226010709E-2</c:v>
                </c:pt>
                <c:pt idx="6">
                  <c:v>0.11410131514856307</c:v>
                </c:pt>
                <c:pt idx="7">
                  <c:v>5.0048709206039939E-2</c:v>
                </c:pt>
                <c:pt idx="8">
                  <c:v>9.4617632732586457E-2</c:v>
                </c:pt>
                <c:pt idx="9">
                  <c:v>3.5192401363857768E-2</c:v>
                </c:pt>
                <c:pt idx="10">
                  <c:v>5.1997077447637603E-2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3-4DFF-9627-6EB193A6B11C}"/>
            </c:ext>
          </c:extLst>
        </c:ser>
        <c:ser>
          <c:idx val="1"/>
          <c:order val="1"/>
          <c:tx>
            <c:strRef>
              <c:f>Sheet5!$D$23</c:f>
              <c:strCache>
                <c:ptCount val="1"/>
                <c:pt idx="0">
                  <c:v>Respondenten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Sheet5!$B$24:$B$34</c:f>
              <c:strCache>
                <c:ptCount val="11"/>
                <c:pt idx="0">
                  <c:v>Broekpolder</c:v>
                </c:pt>
                <c:pt idx="1">
                  <c:v>Centrum</c:v>
                </c:pt>
                <c:pt idx="2">
                  <c:v>De Pijp en Wijkerbroek </c:v>
                </c:pt>
                <c:pt idx="3">
                  <c:v>Keuenkwartier</c:v>
                </c:pt>
                <c:pt idx="4">
                  <c:v>Meerestein</c:v>
                </c:pt>
                <c:pt idx="5">
                  <c:v>Noord-West Tuinbouwgebied</c:v>
                </c:pt>
                <c:pt idx="6">
                  <c:v>Oosterwijk</c:v>
                </c:pt>
                <c:pt idx="7">
                  <c:v>Oranjebuurt</c:v>
                </c:pt>
                <c:pt idx="8">
                  <c:v>Vondelkwartier</c:v>
                </c:pt>
                <c:pt idx="9">
                  <c:v>Warande</c:v>
                </c:pt>
                <c:pt idx="10">
                  <c:v>Wijk aan Zee</c:v>
                </c:pt>
              </c:strCache>
            </c:strRef>
          </c:cat>
          <c:val>
            <c:numRef>
              <c:f>Sheet5!$D$24:$D$34</c:f>
              <c:numCache>
                <c:formatCode>0%</c:formatCode>
                <c:ptCount val="11"/>
                <c:pt idx="0">
                  <c:v>0.1</c:v>
                </c:pt>
                <c:pt idx="1">
                  <c:v>0.33</c:v>
                </c:pt>
                <c:pt idx="2">
                  <c:v>0.01</c:v>
                </c:pt>
                <c:pt idx="3">
                  <c:v>0.09</c:v>
                </c:pt>
                <c:pt idx="4">
                  <c:v>0.11</c:v>
                </c:pt>
                <c:pt idx="5">
                  <c:v>0.04</c:v>
                </c:pt>
                <c:pt idx="6">
                  <c:v>0.11</c:v>
                </c:pt>
                <c:pt idx="7">
                  <c:v>0.08</c:v>
                </c:pt>
                <c:pt idx="8">
                  <c:v>0.06</c:v>
                </c:pt>
                <c:pt idx="9">
                  <c:v>7.0000000000000007E-2</c:v>
                </c:pt>
                <c:pt idx="10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63-4DFF-9627-6EB193A6B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63103967"/>
        <c:axId val="1063105631"/>
      </c:barChart>
      <c:catAx>
        <c:axId val="1063103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063105631"/>
        <c:crosses val="autoZero"/>
        <c:auto val="1"/>
        <c:lblAlgn val="ctr"/>
        <c:lblOffset val="100"/>
        <c:noMultiLvlLbl val="0"/>
      </c:catAx>
      <c:valAx>
        <c:axId val="1063105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063103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27224156438695"/>
          <c:y val="7.6556314482810389E-2"/>
          <c:w val="0.87986089238845144"/>
          <c:h val="0.84731481481481485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Sheet5!$C$43:$C$52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Sheet5!$E$43:$E$52</c:f>
              <c:numCache>
                <c:formatCode>0%</c:formatCode>
                <c:ptCount val="10"/>
                <c:pt idx="0">
                  <c:v>0.01</c:v>
                </c:pt>
                <c:pt idx="1">
                  <c:v>0.01</c:v>
                </c:pt>
                <c:pt idx="2">
                  <c:v>0.05</c:v>
                </c:pt>
                <c:pt idx="3">
                  <c:v>7.0000000000000007E-2</c:v>
                </c:pt>
                <c:pt idx="4">
                  <c:v>0.17</c:v>
                </c:pt>
                <c:pt idx="5">
                  <c:v>0.21</c:v>
                </c:pt>
                <c:pt idx="6">
                  <c:v>0.27</c:v>
                </c:pt>
                <c:pt idx="7">
                  <c:v>0.17</c:v>
                </c:pt>
                <c:pt idx="8">
                  <c:v>0.04</c:v>
                </c:pt>
                <c:pt idx="9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C-49E3-A424-25133B690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67561407"/>
        <c:axId val="96756223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Sheet5!$C$43:$C$52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Sheet5!$D$43:$D$52</c15:sqref>
                        </c15:formulaRef>
                      </c:ext>
                    </c:extLst>
                    <c:numCache>
                      <c:formatCode>General</c:formatCode>
                      <c:ptCount val="10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8DC-49E3-A424-25133B690D97}"/>
                  </c:ext>
                </c:extLst>
              </c15:ser>
            </c15:filteredBarSeries>
          </c:ext>
        </c:extLst>
      </c:barChart>
      <c:catAx>
        <c:axId val="967561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67562239"/>
        <c:crosses val="autoZero"/>
        <c:auto val="1"/>
        <c:lblAlgn val="ctr"/>
        <c:lblOffset val="100"/>
        <c:noMultiLvlLbl val="0"/>
      </c:catAx>
      <c:valAx>
        <c:axId val="967562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67561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Sheet5!$B$60:$B$64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Sheet5!$D$60:$D$64</c:f>
              <c:numCache>
                <c:formatCode>0%</c:formatCode>
                <c:ptCount val="5"/>
                <c:pt idx="0">
                  <c:v>1.6E-2</c:v>
                </c:pt>
                <c:pt idx="1">
                  <c:v>7.0000000000000001E-3</c:v>
                </c:pt>
                <c:pt idx="2">
                  <c:v>9.8000000000000004E-2</c:v>
                </c:pt>
                <c:pt idx="3">
                  <c:v>0.39800000000000002</c:v>
                </c:pt>
                <c:pt idx="4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4-4C81-8191-9FBF3BA42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764490511"/>
        <c:axId val="76448801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Sheet5!$B$60:$B$64</c15:sqref>
                        </c15:formulaRef>
                      </c:ext>
                    </c:extLst>
                    <c:strCache>
                      <c:ptCount val="5"/>
                      <c:pt idx="0">
                        <c:v>Zeer onbelangrijk</c:v>
                      </c:pt>
                      <c:pt idx="1">
                        <c:v>Onbelangrijk</c:v>
                      </c:pt>
                      <c:pt idx="2">
                        <c:v>Neutraal</c:v>
                      </c:pt>
                      <c:pt idx="3">
                        <c:v>Belangrijk</c:v>
                      </c:pt>
                      <c:pt idx="4">
                        <c:v>Zeer belangrijk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Sheet5!$C$60:$C$64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1F4-4C81-8191-9FBF3BA42AE8}"/>
                  </c:ext>
                </c:extLst>
              </c15:ser>
            </c15:filteredBarSeries>
          </c:ext>
        </c:extLst>
      </c:barChart>
      <c:catAx>
        <c:axId val="764490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88015"/>
        <c:crosses val="autoZero"/>
        <c:auto val="1"/>
        <c:lblAlgn val="ctr"/>
        <c:lblOffset val="100"/>
        <c:noMultiLvlLbl val="0"/>
      </c:catAx>
      <c:valAx>
        <c:axId val="76448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90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094027458501557E-2"/>
          <c:y val="3.4164979394505662E-2"/>
          <c:w val="0.92372270333113538"/>
          <c:h val="0.90313071999984296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Sheet5!$B$60:$B$64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Sheet5!$D$60:$D$64</c:f>
              <c:numCache>
                <c:formatCode>0%</c:formatCode>
                <c:ptCount val="5"/>
                <c:pt idx="0">
                  <c:v>2.5000000000000001E-2</c:v>
                </c:pt>
                <c:pt idx="1">
                  <c:v>3.3000000000000002E-2</c:v>
                </c:pt>
                <c:pt idx="2">
                  <c:v>8.8999999999999996E-2</c:v>
                </c:pt>
                <c:pt idx="3">
                  <c:v>0.28999999999999998</c:v>
                </c:pt>
                <c:pt idx="4">
                  <c:v>0.56299999999999994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4-4C81-8191-9FBF3BA42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764490511"/>
        <c:axId val="76448801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Sheet5!$B$60:$B$64</c15:sqref>
                        </c15:formulaRef>
                      </c:ext>
                    </c:extLst>
                    <c:strCache>
                      <c:ptCount val="5"/>
                      <c:pt idx="0">
                        <c:v>Zeer onbelangrijk</c:v>
                      </c:pt>
                      <c:pt idx="1">
                        <c:v>Onbelangrijk</c:v>
                      </c:pt>
                      <c:pt idx="2">
                        <c:v>Neutraal</c:v>
                      </c:pt>
                      <c:pt idx="3">
                        <c:v>Belangrijk</c:v>
                      </c:pt>
                      <c:pt idx="4">
                        <c:v>Zeer belangrijk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Sheet5!$C$60:$C$64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1F4-4C81-8191-9FBF3BA42AE8}"/>
                  </c:ext>
                </c:extLst>
              </c15:ser>
            </c15:filteredBarSeries>
          </c:ext>
        </c:extLst>
      </c:barChart>
      <c:catAx>
        <c:axId val="764490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88015"/>
        <c:crosses val="autoZero"/>
        <c:auto val="1"/>
        <c:lblAlgn val="ctr"/>
        <c:lblOffset val="100"/>
        <c:noMultiLvlLbl val="0"/>
      </c:catAx>
      <c:valAx>
        <c:axId val="76448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90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8852625906304E-2"/>
          <c:y val="3.4164979394505662E-2"/>
          <c:w val="0.92372270333113538"/>
          <c:h val="0.90313071999984296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Sheet5!$B$60:$B$64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Sheet5!$D$60:$D$64</c:f>
              <c:numCache>
                <c:formatCode>0%</c:formatCode>
                <c:ptCount val="5"/>
                <c:pt idx="0">
                  <c:v>6.5000000000000002E-2</c:v>
                </c:pt>
                <c:pt idx="1">
                  <c:v>0.12</c:v>
                </c:pt>
                <c:pt idx="2">
                  <c:v>0.255</c:v>
                </c:pt>
                <c:pt idx="3">
                  <c:v>0.29299999999999998</c:v>
                </c:pt>
                <c:pt idx="4">
                  <c:v>0.26700000000000002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4-4C81-8191-9FBF3BA42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764490511"/>
        <c:axId val="76448801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Sheet5!$B$60:$B$64</c15:sqref>
                        </c15:formulaRef>
                      </c:ext>
                    </c:extLst>
                    <c:strCache>
                      <c:ptCount val="5"/>
                      <c:pt idx="0">
                        <c:v>Zeer onbelangrijk</c:v>
                      </c:pt>
                      <c:pt idx="1">
                        <c:v>Onbelangrijk</c:v>
                      </c:pt>
                      <c:pt idx="2">
                        <c:v>Neutraal</c:v>
                      </c:pt>
                      <c:pt idx="3">
                        <c:v>Belangrijk</c:v>
                      </c:pt>
                      <c:pt idx="4">
                        <c:v>Zeer belangrijk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Sheet5!$C$60:$C$64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1F4-4C81-8191-9FBF3BA42AE8}"/>
                  </c:ext>
                </c:extLst>
              </c15:ser>
            </c15:filteredBarSeries>
          </c:ext>
        </c:extLst>
      </c:barChart>
      <c:catAx>
        <c:axId val="764490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88015"/>
        <c:crosses val="autoZero"/>
        <c:auto val="1"/>
        <c:lblAlgn val="ctr"/>
        <c:lblOffset val="100"/>
        <c:noMultiLvlLbl val="0"/>
      </c:catAx>
      <c:valAx>
        <c:axId val="76448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90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8852625906304E-2"/>
          <c:y val="3.4164979394505662E-2"/>
          <c:w val="0.92372270333113538"/>
          <c:h val="0.90313071999984296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Sheet5!$B$60:$B$64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Sheet5!$D$60:$D$64</c:f>
              <c:numCache>
                <c:formatCode>0%</c:formatCode>
                <c:ptCount val="5"/>
                <c:pt idx="0">
                  <c:v>0.14099999999999999</c:v>
                </c:pt>
                <c:pt idx="1">
                  <c:v>0.22500000000000001</c:v>
                </c:pt>
                <c:pt idx="2">
                  <c:v>0.35299999999999998</c:v>
                </c:pt>
                <c:pt idx="3">
                  <c:v>0.188</c:v>
                </c:pt>
                <c:pt idx="4">
                  <c:v>8.7999999999999995E-2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4-4C81-8191-9FBF3BA42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764490511"/>
        <c:axId val="76448801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Sheet5!$B$60:$B$64</c15:sqref>
                        </c15:formulaRef>
                      </c:ext>
                    </c:extLst>
                    <c:strCache>
                      <c:ptCount val="5"/>
                      <c:pt idx="0">
                        <c:v>Zeer onbelangrijk</c:v>
                      </c:pt>
                      <c:pt idx="1">
                        <c:v>Onbelangrijk</c:v>
                      </c:pt>
                      <c:pt idx="2">
                        <c:v>Neutraal</c:v>
                      </c:pt>
                      <c:pt idx="3">
                        <c:v>Belangrijk</c:v>
                      </c:pt>
                      <c:pt idx="4">
                        <c:v>Zeer belangrijk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Sheet5!$C$60:$C$64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1F4-4C81-8191-9FBF3BA42AE8}"/>
                  </c:ext>
                </c:extLst>
              </c15:ser>
            </c15:filteredBarSeries>
          </c:ext>
        </c:extLst>
      </c:barChart>
      <c:catAx>
        <c:axId val="764490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88015"/>
        <c:crosses val="autoZero"/>
        <c:auto val="1"/>
        <c:lblAlgn val="ctr"/>
        <c:lblOffset val="100"/>
        <c:noMultiLvlLbl val="0"/>
      </c:catAx>
      <c:valAx>
        <c:axId val="76448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90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Sheet5!$B$60:$B$64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Sheet5!$D$60:$D$64</c:f>
              <c:numCache>
                <c:formatCode>0%</c:formatCode>
                <c:ptCount val="5"/>
                <c:pt idx="0">
                  <c:v>2.3E-2</c:v>
                </c:pt>
                <c:pt idx="1">
                  <c:v>0.01</c:v>
                </c:pt>
                <c:pt idx="2">
                  <c:v>4.9000000000000002E-2</c:v>
                </c:pt>
                <c:pt idx="3">
                  <c:v>0.222</c:v>
                </c:pt>
                <c:pt idx="4">
                  <c:v>0.69599999999999995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4-4C81-8191-9FBF3BA42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764490511"/>
        <c:axId val="76448801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Sheet5!$B$60:$B$64</c15:sqref>
                        </c15:formulaRef>
                      </c:ext>
                    </c:extLst>
                    <c:strCache>
                      <c:ptCount val="5"/>
                      <c:pt idx="0">
                        <c:v>Zeer onbelangrijk</c:v>
                      </c:pt>
                      <c:pt idx="1">
                        <c:v>Onbelangrijk</c:v>
                      </c:pt>
                      <c:pt idx="2">
                        <c:v>Neutraal</c:v>
                      </c:pt>
                      <c:pt idx="3">
                        <c:v>Belangrijk</c:v>
                      </c:pt>
                      <c:pt idx="4">
                        <c:v>Zeer belangrijk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Sheet5!$C$60:$C$64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1F4-4C81-8191-9FBF3BA42AE8}"/>
                  </c:ext>
                </c:extLst>
              </c15:ser>
            </c15:filteredBarSeries>
          </c:ext>
        </c:extLst>
      </c:barChart>
      <c:catAx>
        <c:axId val="764490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88015"/>
        <c:crosses val="autoZero"/>
        <c:auto val="1"/>
        <c:lblAlgn val="ctr"/>
        <c:lblOffset val="100"/>
        <c:noMultiLvlLbl val="0"/>
      </c:catAx>
      <c:valAx>
        <c:axId val="76448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64490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689495862930831"/>
          <c:y val="2.5773495437611628E-2"/>
          <c:w val="0.55602363089561524"/>
          <c:h val="0.91060489858766047"/>
        </c:manualLayout>
      </c:layout>
      <c:barChart>
        <c:barDir val="bar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Sheet5!$B$77:$B$85</c:f>
              <c:strCache>
                <c:ptCount val="9"/>
                <c:pt idx="0">
                  <c:v>Anders, namelijk: </c:v>
                </c:pt>
                <c:pt idx="1">
                  <c:v>Geluidsoverlast buren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(volle containers – op fout moment aangeboden)</c:v>
                </c:pt>
                <c:pt idx="5">
                  <c:v>Rommel op straat</c:v>
                </c:pt>
                <c:pt idx="6">
                  <c:v>Jeugdoverlast</c:v>
                </c:pt>
                <c:pt idx="7">
                  <c:v>Alcohol &amp; drugsoverlast</c:v>
                </c:pt>
                <c:pt idx="8">
                  <c:v>Verkeer (o.a. te hard rijden, verkeerd laden en lossen)</c:v>
                </c:pt>
              </c:strCache>
            </c:strRef>
          </c:cat>
          <c:val>
            <c:numRef>
              <c:f>Sheet5!$D$77:$D$85</c:f>
              <c:numCache>
                <c:formatCode>0%</c:formatCode>
                <c:ptCount val="9"/>
                <c:pt idx="0">
                  <c:v>0.17799999999999999</c:v>
                </c:pt>
                <c:pt idx="1">
                  <c:v>0.09</c:v>
                </c:pt>
                <c:pt idx="2">
                  <c:v>0.14799999999999999</c:v>
                </c:pt>
                <c:pt idx="3">
                  <c:v>0.27200000000000002</c:v>
                </c:pt>
                <c:pt idx="4">
                  <c:v>0.30299999999999999</c:v>
                </c:pt>
                <c:pt idx="5">
                  <c:v>0.35</c:v>
                </c:pt>
                <c:pt idx="6">
                  <c:v>0.35699999999999998</c:v>
                </c:pt>
                <c:pt idx="7">
                  <c:v>0.43</c:v>
                </c:pt>
                <c:pt idx="8">
                  <c:v>0.48499999999999999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2-4265-87DE-91BCE2DCE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69107151"/>
        <c:axId val="116910756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Sheet5!$B$77:$B$85</c15:sqref>
                        </c15:formulaRef>
                      </c:ext>
                    </c:extLst>
                    <c:strCache>
                      <c:ptCount val="9"/>
                      <c:pt idx="0">
                        <c:v>Anders, namelijk: </c:v>
                      </c:pt>
                      <c:pt idx="1">
                        <c:v>Geluidsoverlast buren</c:v>
                      </c:pt>
                      <c:pt idx="2">
                        <c:v>Hondenpoep</c:v>
                      </c:pt>
                      <c:pt idx="3">
                        <c:v>Parkeren</c:v>
                      </c:pt>
                      <c:pt idx="4">
                        <c:v>Afval (volle containers – op fout moment aangeboden)</c:v>
                      </c:pt>
                      <c:pt idx="5">
                        <c:v>Rommel op straat</c:v>
                      </c:pt>
                      <c:pt idx="6">
                        <c:v>Jeugdoverlast</c:v>
                      </c:pt>
                      <c:pt idx="7">
                        <c:v>Alcohol &amp; drugsoverlast</c:v>
                      </c:pt>
                      <c:pt idx="8">
                        <c:v>Verkeer (o.a. te hard rijden, verkeerd laden en lossen)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Sheet5!$C$77:$C$85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7822-4265-87DE-91BCE2DCE66C}"/>
                  </c:ext>
                </c:extLst>
              </c15:ser>
            </c15:filteredBarSeries>
          </c:ext>
        </c:extLst>
      </c:barChart>
      <c:catAx>
        <c:axId val="11691071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169107567"/>
        <c:crosses val="autoZero"/>
        <c:auto val="1"/>
        <c:lblAlgn val="ctr"/>
        <c:lblOffset val="100"/>
        <c:noMultiLvlLbl val="0"/>
      </c:catAx>
      <c:valAx>
        <c:axId val="116910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169107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614968675117133"/>
          <c:y val="1.7595535444612856E-2"/>
          <c:w val="0.59547600781862242"/>
          <c:h val="0.90409582105043562"/>
        </c:manualLayout>
      </c:layout>
      <c:barChart>
        <c:barDir val="bar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Sheet5!$B$77:$B$85</c:f>
              <c:strCache>
                <c:ptCount val="9"/>
                <c:pt idx="0">
                  <c:v>Anders, namelijk: </c:v>
                </c:pt>
                <c:pt idx="1">
                  <c:v>Geluidsoverlast evenementen (algemeen)</c:v>
                </c:pt>
                <c:pt idx="2">
                  <c:v>Hondenpoep</c:v>
                </c:pt>
                <c:pt idx="3">
                  <c:v>Parkeren</c:v>
                </c:pt>
                <c:pt idx="4">
                  <c:v>Afval (volle containers – op fout moment aangeboden)</c:v>
                </c:pt>
                <c:pt idx="5">
                  <c:v>Rommel op straat</c:v>
                </c:pt>
                <c:pt idx="6">
                  <c:v>Jeugdoverlast</c:v>
                </c:pt>
                <c:pt idx="7">
                  <c:v>Verkeer (o.a. te hard rijden, verkeerd laden en lossen)</c:v>
                </c:pt>
                <c:pt idx="8">
                  <c:v>Alcohol &amp; drugsoverlast</c:v>
                </c:pt>
              </c:strCache>
            </c:strRef>
          </c:cat>
          <c:val>
            <c:numRef>
              <c:f>Sheet5!$D$77:$D$85</c:f>
              <c:numCache>
                <c:formatCode>0%</c:formatCode>
                <c:ptCount val="9"/>
                <c:pt idx="0">
                  <c:v>7.0000000000000007E-2</c:v>
                </c:pt>
                <c:pt idx="1">
                  <c:v>8.5000000000000006E-2</c:v>
                </c:pt>
                <c:pt idx="2">
                  <c:v>0.123</c:v>
                </c:pt>
                <c:pt idx="3">
                  <c:v>0.20100000000000001</c:v>
                </c:pt>
                <c:pt idx="4">
                  <c:v>0.29399999999999998</c:v>
                </c:pt>
                <c:pt idx="5">
                  <c:v>0.39100000000000001</c:v>
                </c:pt>
                <c:pt idx="6">
                  <c:v>0.45100000000000001</c:v>
                </c:pt>
                <c:pt idx="7">
                  <c:v>0.51900000000000002</c:v>
                </c:pt>
                <c:pt idx="8">
                  <c:v>0.625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CD-4C30-A384-8B503E6EB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69107151"/>
        <c:axId val="116910756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Sheet5!$B$77:$B$85</c15:sqref>
                        </c15:formulaRef>
                      </c:ext>
                    </c:extLst>
                    <c:strCache>
                      <c:ptCount val="9"/>
                      <c:pt idx="0">
                        <c:v>Anders, namelijk: </c:v>
                      </c:pt>
                      <c:pt idx="1">
                        <c:v>Geluidsoverlast evenementen (algemeen)</c:v>
                      </c:pt>
                      <c:pt idx="2">
                        <c:v>Hondenpoep</c:v>
                      </c:pt>
                      <c:pt idx="3">
                        <c:v>Parkeren</c:v>
                      </c:pt>
                      <c:pt idx="4">
                        <c:v>Afval (volle containers – op fout moment aangeboden)</c:v>
                      </c:pt>
                      <c:pt idx="5">
                        <c:v>Rommel op straat</c:v>
                      </c:pt>
                      <c:pt idx="6">
                        <c:v>Jeugdoverlast</c:v>
                      </c:pt>
                      <c:pt idx="7">
                        <c:v>Verkeer (o.a. te hard rijden, verkeerd laden en lossen)</c:v>
                      </c:pt>
                      <c:pt idx="8">
                        <c:v>Alcohol &amp; drugsoverlast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Sheet5!$C$77:$C$85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4CD-4C30-A384-8B503E6EB4F1}"/>
                  </c:ext>
                </c:extLst>
              </c15:ser>
            </c15:filteredBarSeries>
          </c:ext>
        </c:extLst>
      </c:barChart>
      <c:catAx>
        <c:axId val="11691071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169107567"/>
        <c:crosses val="autoZero"/>
        <c:auto val="1"/>
        <c:lblAlgn val="ctr"/>
        <c:lblOffset val="100"/>
        <c:noMultiLvlLbl val="0"/>
      </c:catAx>
      <c:valAx>
        <c:axId val="116910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169107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PowerPoint]Sheet5'!$C$103</c:f>
              <c:strCache>
                <c:ptCount val="1"/>
                <c:pt idx="0">
                  <c:v>sep-19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'[Chart in Microsoft PowerPoint]Sheet5'!$B$104:$B$113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'[Chart in Microsoft PowerPoint]Sheet5'!$C$104:$C$113</c:f>
              <c:numCache>
                <c:formatCode>0%</c:formatCode>
                <c:ptCount val="10"/>
                <c:pt idx="0">
                  <c:v>1.6E-2</c:v>
                </c:pt>
                <c:pt idx="1">
                  <c:v>1.2E-2</c:v>
                </c:pt>
                <c:pt idx="2">
                  <c:v>3.7000000000000005E-2</c:v>
                </c:pt>
                <c:pt idx="3">
                  <c:v>9.1999999999999998E-2</c:v>
                </c:pt>
                <c:pt idx="4">
                  <c:v>0.121</c:v>
                </c:pt>
                <c:pt idx="5">
                  <c:v>0.19500000000000001</c:v>
                </c:pt>
                <c:pt idx="6">
                  <c:v>0.3</c:v>
                </c:pt>
                <c:pt idx="7">
                  <c:v>0.17399999999999999</c:v>
                </c:pt>
                <c:pt idx="8">
                  <c:v>3.7000000000000005E-2</c:v>
                </c:pt>
                <c:pt idx="9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C0-4B77-AFF7-E5188B2EAC07}"/>
            </c:ext>
          </c:extLst>
        </c:ser>
        <c:ser>
          <c:idx val="1"/>
          <c:order val="1"/>
          <c:tx>
            <c:strRef>
              <c:f>'[Chart in Microsoft PowerPoint]Sheet5'!$D$103</c:f>
              <c:strCache>
                <c:ptCount val="1"/>
                <c:pt idx="0">
                  <c:v>mrt-20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'[Chart in Microsoft PowerPoint]Sheet5'!$B$104:$B$113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'[Chart in Microsoft PowerPoint]Sheet5'!$D$104:$D$113</c:f>
              <c:numCache>
                <c:formatCode>0%</c:formatCode>
                <c:ptCount val="10"/>
                <c:pt idx="0">
                  <c:v>1.8000000000000002E-2</c:v>
                </c:pt>
                <c:pt idx="1">
                  <c:v>3.1E-2</c:v>
                </c:pt>
                <c:pt idx="2">
                  <c:v>3.7000000000000005E-2</c:v>
                </c:pt>
                <c:pt idx="3">
                  <c:v>0.114</c:v>
                </c:pt>
                <c:pt idx="4">
                  <c:v>0.15</c:v>
                </c:pt>
                <c:pt idx="5">
                  <c:v>0.21</c:v>
                </c:pt>
                <c:pt idx="6">
                  <c:v>0.249</c:v>
                </c:pt>
                <c:pt idx="7">
                  <c:v>0.155</c:v>
                </c:pt>
                <c:pt idx="8">
                  <c:v>0.03</c:v>
                </c:pt>
                <c:pt idx="9">
                  <c:v>6.9999999999999993E-3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C0-4B77-AFF7-E5188B2EAC07}"/>
            </c:ext>
          </c:extLst>
        </c:ser>
        <c:ser>
          <c:idx val="2"/>
          <c:order val="2"/>
          <c:tx>
            <c:strRef>
              <c:f>'[Chart in Microsoft PowerPoint]Sheet5'!$E$103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'[Chart in Microsoft PowerPoint]Sheet5'!$B$104:$B$113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'[Chart in Microsoft PowerPoint]Sheet5'!$E$104:$E$113</c:f>
              <c:numCache>
                <c:formatCode>0%</c:formatCode>
                <c:ptCount val="10"/>
                <c:pt idx="0">
                  <c:v>2.1000000000000001E-2</c:v>
                </c:pt>
                <c:pt idx="1">
                  <c:v>1.3999999999999999E-2</c:v>
                </c:pt>
                <c:pt idx="2">
                  <c:v>4.5999999999999999E-2</c:v>
                </c:pt>
                <c:pt idx="3">
                  <c:v>8.6999999999999994E-2</c:v>
                </c:pt>
                <c:pt idx="4">
                  <c:v>0.10400000000000001</c:v>
                </c:pt>
                <c:pt idx="5">
                  <c:v>0.2</c:v>
                </c:pt>
                <c:pt idx="6">
                  <c:v>0.25</c:v>
                </c:pt>
                <c:pt idx="7">
                  <c:v>0.23</c:v>
                </c:pt>
                <c:pt idx="8">
                  <c:v>3.4000000000000002E-2</c:v>
                </c:pt>
                <c:pt idx="9">
                  <c:v>1.3999999999999999E-2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C0-4B77-AFF7-E5188B2EAC07}"/>
            </c:ext>
          </c:extLst>
        </c:ser>
        <c:ser>
          <c:idx val="3"/>
          <c:order val="3"/>
          <c:tx>
            <c:strRef>
              <c:f>'[Chart in Microsoft PowerPoint]Sheet5'!$F$103</c:f>
              <c:strCache>
                <c:ptCount val="1"/>
                <c:pt idx="0">
                  <c:v>nov-21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'[Chart in Microsoft PowerPoint]Sheet5'!$B$104:$B$113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'[Chart in Microsoft PowerPoint]Sheet5'!$F$104:$F$113</c:f>
              <c:numCache>
                <c:formatCode>0%</c:formatCode>
                <c:ptCount val="10"/>
                <c:pt idx="0">
                  <c:v>0.02</c:v>
                </c:pt>
                <c:pt idx="1">
                  <c:v>0.04</c:v>
                </c:pt>
                <c:pt idx="2">
                  <c:v>0.04</c:v>
                </c:pt>
                <c:pt idx="3">
                  <c:v>0.05</c:v>
                </c:pt>
                <c:pt idx="4">
                  <c:v>0.12</c:v>
                </c:pt>
                <c:pt idx="5">
                  <c:v>0.22</c:v>
                </c:pt>
                <c:pt idx="6">
                  <c:v>0.28000000000000003</c:v>
                </c:pt>
                <c:pt idx="7">
                  <c:v>0.19</c:v>
                </c:pt>
                <c:pt idx="8">
                  <c:v>0.04</c:v>
                </c:pt>
                <c:pt idx="9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C0-4B77-AFF7-E5188B2EAC07}"/>
            </c:ext>
          </c:extLst>
        </c:ser>
        <c:ser>
          <c:idx val="4"/>
          <c:order val="4"/>
          <c:tx>
            <c:strRef>
              <c:f>'[Chart in Microsoft PowerPoint]Sheet5'!$G$103</c:f>
              <c:strCache>
                <c:ptCount val="1"/>
                <c:pt idx="0">
                  <c:v>okt-22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'[Chart in Microsoft PowerPoint]Sheet5'!$B$104:$B$113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'[Chart in Microsoft PowerPoint]Sheet5'!$G$104:$G$113</c:f>
              <c:numCache>
                <c:formatCode>0%</c:formatCode>
                <c:ptCount val="10"/>
                <c:pt idx="0">
                  <c:v>7.0000000000000001E-3</c:v>
                </c:pt>
                <c:pt idx="1">
                  <c:v>1.2999999999999999E-2</c:v>
                </c:pt>
                <c:pt idx="2">
                  <c:v>4.5999999999999999E-2</c:v>
                </c:pt>
                <c:pt idx="3">
                  <c:v>6.8000000000000005E-2</c:v>
                </c:pt>
                <c:pt idx="4">
                  <c:v>0.17199999999999999</c:v>
                </c:pt>
                <c:pt idx="5">
                  <c:v>0.20599999999999999</c:v>
                </c:pt>
                <c:pt idx="6">
                  <c:v>0.27300000000000002</c:v>
                </c:pt>
                <c:pt idx="7">
                  <c:v>0.16800000000000001</c:v>
                </c:pt>
                <c:pt idx="8">
                  <c:v>3.6999999999999998E-2</c:v>
                </c:pt>
                <c:pt idx="9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C0-4B77-AFF7-E5188B2EA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41831775"/>
        <c:axId val="541833855"/>
      </c:barChart>
      <c:catAx>
        <c:axId val="541831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41833855"/>
        <c:crosses val="autoZero"/>
        <c:auto val="1"/>
        <c:lblAlgn val="ctr"/>
        <c:lblOffset val="100"/>
        <c:noMultiLvlLbl val="0"/>
      </c:catAx>
      <c:valAx>
        <c:axId val="541833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41831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PowerPoint]Sheet5'!$A$122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PowerPoint]Sheet5'!$B$121:$F$121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'[Chart in Microsoft PowerPoint]Sheet5'!$B$122:$F$122</c:f>
              <c:numCache>
                <c:formatCode>0%</c:formatCode>
                <c:ptCount val="5"/>
                <c:pt idx="0">
                  <c:v>2.5000000000000001E-2</c:v>
                </c:pt>
                <c:pt idx="1">
                  <c:v>3.2000000000000001E-2</c:v>
                </c:pt>
                <c:pt idx="2">
                  <c:v>0.03</c:v>
                </c:pt>
                <c:pt idx="3">
                  <c:v>2.3E-2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9A-4E7F-BF22-CA2811BFC24C}"/>
            </c:ext>
          </c:extLst>
        </c:ser>
        <c:ser>
          <c:idx val="1"/>
          <c:order val="1"/>
          <c:tx>
            <c:strRef>
              <c:f>'[Chart in Microsoft PowerPoint]Sheet5'!$A$123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PowerPoint]Sheet5'!$B$121:$F$121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'[Chart in Microsoft PowerPoint]Sheet5'!$B$123:$F$123</c:f>
              <c:numCache>
                <c:formatCode>0%</c:formatCode>
                <c:ptCount val="5"/>
                <c:pt idx="0">
                  <c:v>0.01</c:v>
                </c:pt>
                <c:pt idx="1">
                  <c:v>4.0000000000000001E-3</c:v>
                </c:pt>
                <c:pt idx="2">
                  <c:v>2.7000000000000003E-2</c:v>
                </c:pt>
                <c:pt idx="3">
                  <c:v>2.9000000000000001E-2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9A-4E7F-BF22-CA2811BFC24C}"/>
            </c:ext>
          </c:extLst>
        </c:ser>
        <c:ser>
          <c:idx val="2"/>
          <c:order val="2"/>
          <c:tx>
            <c:strRef>
              <c:f>'[Chart in Microsoft PowerPoint]Sheet5'!$A$124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PowerPoint]Sheet5'!$B$121:$F$121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'[Chart in Microsoft PowerPoint]Sheet5'!$B$124:$F$124</c:f>
              <c:numCache>
                <c:formatCode>0%</c:formatCode>
                <c:ptCount val="5"/>
                <c:pt idx="0">
                  <c:v>9.6000000000000002E-2</c:v>
                </c:pt>
                <c:pt idx="1">
                  <c:v>8.4000000000000005E-2</c:v>
                </c:pt>
                <c:pt idx="2">
                  <c:v>0.13500000000000001</c:v>
                </c:pt>
                <c:pt idx="3">
                  <c:v>0.10199999999999999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9A-4E7F-BF22-CA2811BFC24C}"/>
            </c:ext>
          </c:extLst>
        </c:ser>
        <c:ser>
          <c:idx val="3"/>
          <c:order val="3"/>
          <c:tx>
            <c:strRef>
              <c:f>'[Chart in Microsoft PowerPoint]Sheet5'!$A$125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PowerPoint]Sheet5'!$B$121:$F$121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'[Chart in Microsoft PowerPoint]Sheet5'!$B$125:$F$125</c:f>
              <c:numCache>
                <c:formatCode>0%</c:formatCode>
                <c:ptCount val="5"/>
                <c:pt idx="0">
                  <c:v>0.38299999999999995</c:v>
                </c:pt>
                <c:pt idx="1">
                  <c:v>0.35499999999999998</c:v>
                </c:pt>
                <c:pt idx="2">
                  <c:v>0.37799999999999995</c:v>
                </c:pt>
                <c:pt idx="3">
                  <c:v>0.40300000000000002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9A-4E7F-BF22-CA2811BFC24C}"/>
            </c:ext>
          </c:extLst>
        </c:ser>
        <c:ser>
          <c:idx val="4"/>
          <c:order val="4"/>
          <c:tx>
            <c:strRef>
              <c:f>'[Chart in Microsoft PowerPoint]Sheet5'!$A$126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PowerPoint]Sheet5'!$B$121:$F$121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'[Chart in Microsoft PowerPoint]Sheet5'!$B$126:$F$126</c:f>
              <c:numCache>
                <c:formatCode>0%</c:formatCode>
                <c:ptCount val="5"/>
                <c:pt idx="0">
                  <c:v>0.48599999999999999</c:v>
                </c:pt>
                <c:pt idx="1">
                  <c:v>0.52400000000000002</c:v>
                </c:pt>
                <c:pt idx="2">
                  <c:v>0.43099999999999999</c:v>
                </c:pt>
                <c:pt idx="3">
                  <c:v>0.443</c:v>
                </c:pt>
                <c:pt idx="4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9A-4E7F-BF22-CA2811BFC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175093103"/>
        <c:axId val="1175093935"/>
      </c:barChart>
      <c:catAx>
        <c:axId val="1175093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175093935"/>
        <c:crosses val="autoZero"/>
        <c:auto val="1"/>
        <c:lblAlgn val="ctr"/>
        <c:lblOffset val="100"/>
        <c:noMultiLvlLbl val="0"/>
      </c:catAx>
      <c:valAx>
        <c:axId val="1175093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175093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54795127820818E-2"/>
          <c:y val="3.6850921273031828E-2"/>
          <c:w val="0.91119748369255449"/>
          <c:h val="0.80879937746475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open.xlsx]Sheet2'!$C$30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open.xlsx]Sheet2'!$D$30:$H$30</c:f>
              <c:numCache>
                <c:formatCode>0%</c:formatCode>
                <c:ptCount val="5"/>
                <c:pt idx="0">
                  <c:v>0.03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1B-4CB7-B0C2-FB42FE82D836}"/>
            </c:ext>
          </c:extLst>
        </c:ser>
        <c:ser>
          <c:idx val="1"/>
          <c:order val="1"/>
          <c:tx>
            <c:strRef>
              <c:f>'[beverwijk open.xlsx]Sheet2'!$C$31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open.xlsx]Sheet2'!$D$31:$H$31</c:f>
              <c:numCache>
                <c:formatCode>0%</c:formatCode>
                <c:ptCount val="5"/>
                <c:pt idx="0">
                  <c:v>0.03</c:v>
                </c:pt>
                <c:pt idx="1">
                  <c:v>0.03</c:v>
                </c:pt>
                <c:pt idx="2">
                  <c:v>0.05</c:v>
                </c:pt>
                <c:pt idx="3">
                  <c:v>0.02</c:v>
                </c:pt>
                <c:pt idx="4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1B-4CB7-B0C2-FB42FE82D836}"/>
            </c:ext>
          </c:extLst>
        </c:ser>
        <c:ser>
          <c:idx val="2"/>
          <c:order val="2"/>
          <c:tx>
            <c:strRef>
              <c:f>'[beverwijk open.xlsx]Sheet2'!$C$32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open.xlsx]Sheet2'!$D$32:$H$32</c:f>
              <c:numCache>
                <c:formatCode>0%</c:formatCode>
                <c:ptCount val="5"/>
                <c:pt idx="0">
                  <c:v>0.09</c:v>
                </c:pt>
                <c:pt idx="1">
                  <c:v>0.11</c:v>
                </c:pt>
                <c:pt idx="2">
                  <c:v>0.11</c:v>
                </c:pt>
                <c:pt idx="3">
                  <c:v>0.08</c:v>
                </c:pt>
                <c:pt idx="4">
                  <c:v>8.900000000000001E-2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1B-4CB7-B0C2-FB42FE82D836}"/>
            </c:ext>
          </c:extLst>
        </c:ser>
        <c:ser>
          <c:idx val="3"/>
          <c:order val="3"/>
          <c:tx>
            <c:strRef>
              <c:f>'[beverwijk open.xlsx]Sheet2'!$C$33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open.xlsx]Sheet2'!$D$33:$H$33</c:f>
              <c:numCache>
                <c:formatCode>0%</c:formatCode>
                <c:ptCount val="5"/>
                <c:pt idx="0">
                  <c:v>0.36</c:v>
                </c:pt>
                <c:pt idx="1">
                  <c:v>0.37</c:v>
                </c:pt>
                <c:pt idx="2">
                  <c:v>0.34</c:v>
                </c:pt>
                <c:pt idx="3">
                  <c:v>0.37</c:v>
                </c:pt>
                <c:pt idx="4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1B-4CB7-B0C2-FB42FE82D836}"/>
            </c:ext>
          </c:extLst>
        </c:ser>
        <c:ser>
          <c:idx val="4"/>
          <c:order val="4"/>
          <c:tx>
            <c:strRef>
              <c:f>'[beverwijk open.xlsx]Sheet2'!$C$34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open.xlsx]Sheet2'!$D$34:$H$34</c:f>
              <c:numCache>
                <c:formatCode>0%</c:formatCode>
                <c:ptCount val="5"/>
                <c:pt idx="0">
                  <c:v>0.49</c:v>
                </c:pt>
                <c:pt idx="1">
                  <c:v>0.47</c:v>
                </c:pt>
                <c:pt idx="2">
                  <c:v>0.48</c:v>
                </c:pt>
                <c:pt idx="3">
                  <c:v>0.5</c:v>
                </c:pt>
                <c:pt idx="4">
                  <c:v>0.56299999999999994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1B-4CB7-B0C2-FB42FE82D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804503567"/>
        <c:axId val="804503983"/>
      </c:barChart>
      <c:catAx>
        <c:axId val="804503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4503983"/>
        <c:crosses val="autoZero"/>
        <c:auto val="1"/>
        <c:lblAlgn val="ctr"/>
        <c:lblOffset val="100"/>
        <c:noMultiLvlLbl val="0"/>
      </c:catAx>
      <c:valAx>
        <c:axId val="804503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4503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54795127820818E-2"/>
          <c:y val="3.6850921273031828E-2"/>
          <c:w val="0.91119748369255449"/>
          <c:h val="0.80879937746475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open.xlsx]Sheet2'!$C$30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open.xlsx]Sheet2'!$D$30:$H$30</c:f>
              <c:numCache>
                <c:formatCode>0%</c:formatCode>
                <c:ptCount val="5"/>
                <c:pt idx="0">
                  <c:v>0.11</c:v>
                </c:pt>
                <c:pt idx="1">
                  <c:v>0.1</c:v>
                </c:pt>
                <c:pt idx="2">
                  <c:v>0.1</c:v>
                </c:pt>
                <c:pt idx="3">
                  <c:v>0.11</c:v>
                </c:pt>
                <c:pt idx="4">
                  <c:v>0.10299999999999999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10-46BF-B415-AF7824D8DF1A}"/>
            </c:ext>
          </c:extLst>
        </c:ser>
        <c:ser>
          <c:idx val="1"/>
          <c:order val="1"/>
          <c:tx>
            <c:strRef>
              <c:f>'[beverwijk open.xlsx]Sheet2'!$C$31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open.xlsx]Sheet2'!$D$31:$H$31</c:f>
              <c:numCache>
                <c:formatCode>0%</c:formatCode>
                <c:ptCount val="5"/>
                <c:pt idx="0">
                  <c:v>0.18</c:v>
                </c:pt>
                <c:pt idx="1">
                  <c:v>0.18</c:v>
                </c:pt>
                <c:pt idx="2">
                  <c:v>0.18</c:v>
                </c:pt>
                <c:pt idx="3">
                  <c:v>0.19</c:v>
                </c:pt>
                <c:pt idx="4">
                  <c:v>0.17249999999999999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10-46BF-B415-AF7824D8DF1A}"/>
            </c:ext>
          </c:extLst>
        </c:ser>
        <c:ser>
          <c:idx val="2"/>
          <c:order val="2"/>
          <c:tx>
            <c:strRef>
              <c:f>'[beverwijk open.xlsx]Sheet2'!$C$32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open.xlsx]Sheet2'!$D$32:$H$32</c:f>
              <c:numCache>
                <c:formatCode>0%</c:formatCode>
                <c:ptCount val="5"/>
                <c:pt idx="0">
                  <c:v>0.27</c:v>
                </c:pt>
                <c:pt idx="1">
                  <c:v>0.26</c:v>
                </c:pt>
                <c:pt idx="2">
                  <c:v>0.27</c:v>
                </c:pt>
                <c:pt idx="3">
                  <c:v>0.28000000000000003</c:v>
                </c:pt>
                <c:pt idx="4">
                  <c:v>0.30399999999999999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10-46BF-B415-AF7824D8DF1A}"/>
            </c:ext>
          </c:extLst>
        </c:ser>
        <c:ser>
          <c:idx val="3"/>
          <c:order val="3"/>
          <c:tx>
            <c:strRef>
              <c:f>'[beverwijk open.xlsx]Sheet2'!$C$33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open.xlsx]Sheet2'!$D$33:$H$33</c:f>
              <c:numCache>
                <c:formatCode>0%</c:formatCode>
                <c:ptCount val="5"/>
                <c:pt idx="0">
                  <c:v>0.25</c:v>
                </c:pt>
                <c:pt idx="1">
                  <c:v>0.25</c:v>
                </c:pt>
                <c:pt idx="2">
                  <c:v>0.28000000000000003</c:v>
                </c:pt>
                <c:pt idx="3">
                  <c:v>0.25</c:v>
                </c:pt>
                <c:pt idx="4">
                  <c:v>0.24049999999999999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10-46BF-B415-AF7824D8DF1A}"/>
            </c:ext>
          </c:extLst>
        </c:ser>
        <c:ser>
          <c:idx val="4"/>
          <c:order val="4"/>
          <c:tx>
            <c:strRef>
              <c:f>'[beverwijk open.xlsx]Sheet2'!$C$34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open.xlsx]Sheet2'!$D$34:$H$34</c:f>
              <c:numCache>
                <c:formatCode>0%</c:formatCode>
                <c:ptCount val="5"/>
                <c:pt idx="0">
                  <c:v>0.18</c:v>
                </c:pt>
                <c:pt idx="1">
                  <c:v>0.21</c:v>
                </c:pt>
                <c:pt idx="2">
                  <c:v>0.17</c:v>
                </c:pt>
                <c:pt idx="3">
                  <c:v>0.17</c:v>
                </c:pt>
                <c:pt idx="4">
                  <c:v>0.17750000000000002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10-46BF-B415-AF7824D8D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804503567"/>
        <c:axId val="804503983"/>
      </c:barChart>
      <c:catAx>
        <c:axId val="804503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4503983"/>
        <c:crosses val="autoZero"/>
        <c:auto val="1"/>
        <c:lblAlgn val="ctr"/>
        <c:lblOffset val="100"/>
        <c:noMultiLvlLbl val="0"/>
      </c:catAx>
      <c:valAx>
        <c:axId val="804503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4503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54795127820818E-2"/>
          <c:y val="3.6850921273031828E-2"/>
          <c:w val="0.91119748369255449"/>
          <c:h val="0.80879937746475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open.xlsx]Sheet2'!$C$30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open.xlsx]Sheet2'!$D$30:$H$30</c:f>
              <c:numCache>
                <c:formatCode>0%</c:formatCode>
                <c:ptCount val="5"/>
                <c:pt idx="0">
                  <c:v>0.03</c:v>
                </c:pt>
                <c:pt idx="1">
                  <c:v>0.03</c:v>
                </c:pt>
                <c:pt idx="2">
                  <c:v>0.04</c:v>
                </c:pt>
                <c:pt idx="3">
                  <c:v>0.03</c:v>
                </c:pt>
                <c:pt idx="4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B-4795-A87B-FB37682271EE}"/>
            </c:ext>
          </c:extLst>
        </c:ser>
        <c:ser>
          <c:idx val="1"/>
          <c:order val="1"/>
          <c:tx>
            <c:strRef>
              <c:f>'[beverwijk open.xlsx]Sheet2'!$C$31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open.xlsx]Sheet2'!$D$31:$H$31</c:f>
              <c:numCache>
                <c:formatCode>0%</c:formatCode>
                <c:ptCount val="5"/>
                <c:pt idx="0">
                  <c:v>0.01</c:v>
                </c:pt>
                <c:pt idx="1">
                  <c:v>0.02</c:v>
                </c:pt>
                <c:pt idx="2">
                  <c:v>0.02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B-4795-A87B-FB37682271EE}"/>
            </c:ext>
          </c:extLst>
        </c:ser>
        <c:ser>
          <c:idx val="2"/>
          <c:order val="2"/>
          <c:tx>
            <c:strRef>
              <c:f>'[beverwijk open.xlsx]Sheet2'!$C$32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open.xlsx]Sheet2'!$D$32:$H$32</c:f>
              <c:numCache>
                <c:formatCode>0%</c:formatCode>
                <c:ptCount val="5"/>
                <c:pt idx="0">
                  <c:v>0.06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4.9000000000000002E-2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FB-4795-A87B-FB37682271EE}"/>
            </c:ext>
          </c:extLst>
        </c:ser>
        <c:ser>
          <c:idx val="3"/>
          <c:order val="3"/>
          <c:tx>
            <c:strRef>
              <c:f>'[beverwijk open.xlsx]Sheet2'!$C$33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open.xlsx]Sheet2'!$D$33:$H$33</c:f>
              <c:numCache>
                <c:formatCode>0%</c:formatCode>
                <c:ptCount val="5"/>
                <c:pt idx="0">
                  <c:v>0.21</c:v>
                </c:pt>
                <c:pt idx="1">
                  <c:v>0.2</c:v>
                </c:pt>
                <c:pt idx="2">
                  <c:v>0.22</c:v>
                </c:pt>
                <c:pt idx="3">
                  <c:v>0.2</c:v>
                </c:pt>
                <c:pt idx="4">
                  <c:v>0.222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FB-4795-A87B-FB37682271EE}"/>
            </c:ext>
          </c:extLst>
        </c:ser>
        <c:ser>
          <c:idx val="4"/>
          <c:order val="4"/>
          <c:tx>
            <c:strRef>
              <c:f>'[beverwijk open.xlsx]Sheet2'!$C$34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open.xlsx]Sheet2'!$D$29:$H$29</c:f>
              <c:strCache>
                <c:ptCount val="5"/>
                <c:pt idx="0">
                  <c:v>sep-19</c:v>
                </c:pt>
                <c:pt idx="1">
                  <c:v>mrt-20</c:v>
                </c:pt>
                <c:pt idx="2">
                  <c:v>sep-20</c:v>
                </c:pt>
                <c:pt idx="3">
                  <c:v>nov-21</c:v>
                </c:pt>
                <c:pt idx="4">
                  <c:v>okt-22</c:v>
                </c:pt>
              </c:strCache>
            </c:strRef>
          </c:cat>
          <c:val>
            <c:numRef>
              <c:f>'[beverwijk open.xlsx]Sheet2'!$D$34:$H$34</c:f>
              <c:numCache>
                <c:formatCode>0%</c:formatCode>
                <c:ptCount val="5"/>
                <c:pt idx="0">
                  <c:v>0.69</c:v>
                </c:pt>
                <c:pt idx="1">
                  <c:v>0.68</c:v>
                </c:pt>
                <c:pt idx="2">
                  <c:v>0.66</c:v>
                </c:pt>
                <c:pt idx="3">
                  <c:v>0.69</c:v>
                </c:pt>
                <c:pt idx="4">
                  <c:v>0.69599999999999995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FB-4795-A87B-FB376822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804503567"/>
        <c:axId val="804503983"/>
      </c:barChart>
      <c:catAx>
        <c:axId val="804503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4503983"/>
        <c:crosses val="autoZero"/>
        <c:auto val="1"/>
        <c:lblAlgn val="ctr"/>
        <c:lblOffset val="100"/>
        <c:noMultiLvlLbl val="0"/>
      </c:catAx>
      <c:valAx>
        <c:axId val="804503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4503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'[beverwijk open.xlsx]Sheet2'!$D$40</c:f>
              <c:strCache>
                <c:ptCount val="1"/>
                <c:pt idx="0">
                  <c:v>okt-22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open.xlsx]Sheet2'!$C$41:$C$49</c:f>
              <c:strCache>
                <c:ptCount val="9"/>
                <c:pt idx="0">
                  <c:v>Anders, namelijk:</c:v>
                </c:pt>
                <c:pt idx="1">
                  <c:v>Geluidsoverlast buren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Alcohol &amp; drugsoverlast</c:v>
                </c:pt>
                <c:pt idx="8">
                  <c:v>Verkeer</c:v>
                </c:pt>
              </c:strCache>
            </c:strRef>
          </c:cat>
          <c:val>
            <c:numRef>
              <c:f>'[beverwijk open.xlsx]Sheet2'!$D$41:$D$49</c:f>
              <c:numCache>
                <c:formatCode>0%</c:formatCode>
                <c:ptCount val="9"/>
                <c:pt idx="0">
                  <c:v>0.18</c:v>
                </c:pt>
                <c:pt idx="1">
                  <c:v>0.09</c:v>
                </c:pt>
                <c:pt idx="2">
                  <c:v>0.15</c:v>
                </c:pt>
                <c:pt idx="3">
                  <c:v>0.27</c:v>
                </c:pt>
                <c:pt idx="4">
                  <c:v>0.3</c:v>
                </c:pt>
                <c:pt idx="5">
                  <c:v>0.35</c:v>
                </c:pt>
                <c:pt idx="6">
                  <c:v>0.36</c:v>
                </c:pt>
                <c:pt idx="7">
                  <c:v>0.43</c:v>
                </c:pt>
                <c:pt idx="8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02-4302-AD80-87EEF1B429A9}"/>
            </c:ext>
          </c:extLst>
        </c:ser>
        <c:ser>
          <c:idx val="1"/>
          <c:order val="1"/>
          <c:tx>
            <c:strRef>
              <c:f>'[beverwijk open.xlsx]Sheet2'!$E$40</c:f>
              <c:strCache>
                <c:ptCount val="1"/>
                <c:pt idx="0">
                  <c:v>nov-21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open.xlsx]Sheet2'!$C$41:$C$49</c:f>
              <c:strCache>
                <c:ptCount val="9"/>
                <c:pt idx="0">
                  <c:v>Anders, namelijk:</c:v>
                </c:pt>
                <c:pt idx="1">
                  <c:v>Geluidsoverlast buren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Alcohol &amp; drugsoverlast</c:v>
                </c:pt>
                <c:pt idx="8">
                  <c:v>Verkeer</c:v>
                </c:pt>
              </c:strCache>
            </c:strRef>
          </c:cat>
          <c:val>
            <c:numRef>
              <c:f>'[beverwijk open.xlsx]Sheet2'!$E$41:$E$49</c:f>
              <c:numCache>
                <c:formatCode>0%</c:formatCode>
                <c:ptCount val="9"/>
                <c:pt idx="0">
                  <c:v>0.2</c:v>
                </c:pt>
                <c:pt idx="1">
                  <c:v>0.11</c:v>
                </c:pt>
                <c:pt idx="2">
                  <c:v>0.16</c:v>
                </c:pt>
                <c:pt idx="3">
                  <c:v>0.2</c:v>
                </c:pt>
                <c:pt idx="4">
                  <c:v>0.28000000000000003</c:v>
                </c:pt>
                <c:pt idx="5">
                  <c:v>0.34</c:v>
                </c:pt>
                <c:pt idx="6">
                  <c:v>0.38</c:v>
                </c:pt>
                <c:pt idx="7">
                  <c:v>0.4</c:v>
                </c:pt>
                <c:pt idx="8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02-4302-AD80-87EEF1B429A9}"/>
            </c:ext>
          </c:extLst>
        </c:ser>
        <c:ser>
          <c:idx val="2"/>
          <c:order val="2"/>
          <c:tx>
            <c:strRef>
              <c:f>'[beverwijk open.xlsx]Sheet2'!$F$40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open.xlsx]Sheet2'!$C$41:$C$49</c:f>
              <c:strCache>
                <c:ptCount val="9"/>
                <c:pt idx="0">
                  <c:v>Anders, namelijk:</c:v>
                </c:pt>
                <c:pt idx="1">
                  <c:v>Geluidsoverlast buren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Alcohol &amp; drugsoverlast</c:v>
                </c:pt>
                <c:pt idx="8">
                  <c:v>Verkeer</c:v>
                </c:pt>
              </c:strCache>
            </c:strRef>
          </c:cat>
          <c:val>
            <c:numRef>
              <c:f>'[beverwijk open.xlsx]Sheet2'!$F$41:$F$49</c:f>
              <c:numCache>
                <c:formatCode>0%</c:formatCode>
                <c:ptCount val="9"/>
                <c:pt idx="0">
                  <c:v>0.15</c:v>
                </c:pt>
                <c:pt idx="1">
                  <c:v>0.13</c:v>
                </c:pt>
                <c:pt idx="2">
                  <c:v>0.17</c:v>
                </c:pt>
                <c:pt idx="3">
                  <c:v>0.21</c:v>
                </c:pt>
                <c:pt idx="4">
                  <c:v>0.33</c:v>
                </c:pt>
                <c:pt idx="5">
                  <c:v>0.36</c:v>
                </c:pt>
                <c:pt idx="6">
                  <c:v>0.34</c:v>
                </c:pt>
                <c:pt idx="7">
                  <c:v>0.41</c:v>
                </c:pt>
                <c:pt idx="8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02-4302-AD80-87EEF1B429A9}"/>
            </c:ext>
          </c:extLst>
        </c:ser>
        <c:ser>
          <c:idx val="3"/>
          <c:order val="3"/>
          <c:tx>
            <c:strRef>
              <c:f>'[beverwijk open.xlsx]Sheet2'!$G$40</c:f>
              <c:strCache>
                <c:ptCount val="1"/>
                <c:pt idx="0">
                  <c:v>mrt-20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open.xlsx]Sheet2'!$C$41:$C$49</c:f>
              <c:strCache>
                <c:ptCount val="9"/>
                <c:pt idx="0">
                  <c:v>Anders, namelijk:</c:v>
                </c:pt>
                <c:pt idx="1">
                  <c:v>Geluidsoverlast buren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Alcohol &amp; drugsoverlast</c:v>
                </c:pt>
                <c:pt idx="8">
                  <c:v>Verkeer</c:v>
                </c:pt>
              </c:strCache>
            </c:strRef>
          </c:cat>
          <c:val>
            <c:numRef>
              <c:f>'[beverwijk open.xlsx]Sheet2'!$G$41:$G$49</c:f>
              <c:numCache>
                <c:formatCode>0%</c:formatCode>
                <c:ptCount val="9"/>
                <c:pt idx="0">
                  <c:v>0.15</c:v>
                </c:pt>
                <c:pt idx="1">
                  <c:v>0.09</c:v>
                </c:pt>
                <c:pt idx="2">
                  <c:v>0.19</c:v>
                </c:pt>
                <c:pt idx="3">
                  <c:v>0.25</c:v>
                </c:pt>
                <c:pt idx="4">
                  <c:v>0.27</c:v>
                </c:pt>
                <c:pt idx="5">
                  <c:v>0.33</c:v>
                </c:pt>
                <c:pt idx="6">
                  <c:v>0.44</c:v>
                </c:pt>
                <c:pt idx="7">
                  <c:v>0.44</c:v>
                </c:pt>
                <c:pt idx="8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02-4302-AD80-87EEF1B429A9}"/>
            </c:ext>
          </c:extLst>
        </c:ser>
        <c:ser>
          <c:idx val="4"/>
          <c:order val="4"/>
          <c:tx>
            <c:strRef>
              <c:f>'[beverwijk open.xlsx]Sheet2'!$H$40</c:f>
              <c:strCache>
                <c:ptCount val="1"/>
                <c:pt idx="0">
                  <c:v>sep-19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open.xlsx]Sheet2'!$C$41:$C$49</c:f>
              <c:strCache>
                <c:ptCount val="9"/>
                <c:pt idx="0">
                  <c:v>Anders, namelijk:</c:v>
                </c:pt>
                <c:pt idx="1">
                  <c:v>Geluidsoverlast buren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Alcohol &amp; drugsoverlast</c:v>
                </c:pt>
                <c:pt idx="8">
                  <c:v>Verkeer</c:v>
                </c:pt>
              </c:strCache>
            </c:strRef>
          </c:cat>
          <c:val>
            <c:numRef>
              <c:f>'[beverwijk open.xlsx]Sheet2'!$H$41:$H$49</c:f>
              <c:numCache>
                <c:formatCode>0%</c:formatCode>
                <c:ptCount val="9"/>
                <c:pt idx="0">
                  <c:v>0.15</c:v>
                </c:pt>
                <c:pt idx="1">
                  <c:v>0.11</c:v>
                </c:pt>
                <c:pt idx="2">
                  <c:v>0.17</c:v>
                </c:pt>
                <c:pt idx="3">
                  <c:v>0.21</c:v>
                </c:pt>
                <c:pt idx="4">
                  <c:v>0.34</c:v>
                </c:pt>
                <c:pt idx="5">
                  <c:v>0.34</c:v>
                </c:pt>
                <c:pt idx="6">
                  <c:v>0.38</c:v>
                </c:pt>
                <c:pt idx="7">
                  <c:v>0.45</c:v>
                </c:pt>
                <c:pt idx="8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02-4302-AD80-87EEF1B42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axId val="797403567"/>
        <c:axId val="797401903"/>
      </c:barChart>
      <c:catAx>
        <c:axId val="7974035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97401903"/>
        <c:crosses val="autoZero"/>
        <c:auto val="1"/>
        <c:lblAlgn val="ctr"/>
        <c:lblOffset val="100"/>
        <c:noMultiLvlLbl val="0"/>
      </c:catAx>
      <c:valAx>
        <c:axId val="7974019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97403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'[beverwijk open.xlsx]Sheet2'!$D$53</c:f>
              <c:strCache>
                <c:ptCount val="1"/>
                <c:pt idx="0">
                  <c:v>okt-22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open.xlsx]Sheet2'!$C$54:$C$62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open.xlsx]Sheet2'!$D$54:$D$62</c:f>
              <c:numCache>
                <c:formatCode>0%</c:formatCode>
                <c:ptCount val="9"/>
                <c:pt idx="0">
                  <c:v>7.0000000000000007E-2</c:v>
                </c:pt>
                <c:pt idx="1">
                  <c:v>8.5000000000000006E-2</c:v>
                </c:pt>
                <c:pt idx="2">
                  <c:v>0.123</c:v>
                </c:pt>
                <c:pt idx="3">
                  <c:v>0.20100000000000001</c:v>
                </c:pt>
                <c:pt idx="4">
                  <c:v>0.29399999999999998</c:v>
                </c:pt>
                <c:pt idx="5">
                  <c:v>0.39100000000000001</c:v>
                </c:pt>
                <c:pt idx="6">
                  <c:v>0.45100000000000001</c:v>
                </c:pt>
                <c:pt idx="7">
                  <c:v>0.51900000000000002</c:v>
                </c:pt>
                <c:pt idx="8">
                  <c:v>0.625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9C-462B-AE0E-0BA8CF96D66F}"/>
            </c:ext>
          </c:extLst>
        </c:ser>
        <c:ser>
          <c:idx val="1"/>
          <c:order val="1"/>
          <c:tx>
            <c:strRef>
              <c:f>'[beverwijk open.xlsx]Sheet2'!$E$53</c:f>
              <c:strCache>
                <c:ptCount val="1"/>
                <c:pt idx="0">
                  <c:v>nov-21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open.xlsx]Sheet2'!$C$54:$C$62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open.xlsx]Sheet2'!$E$54:$E$62</c:f>
              <c:numCache>
                <c:formatCode>0%</c:formatCode>
                <c:ptCount val="9"/>
                <c:pt idx="0">
                  <c:v>0.11</c:v>
                </c:pt>
                <c:pt idx="1">
                  <c:v>0.08</c:v>
                </c:pt>
                <c:pt idx="2">
                  <c:v>0.14000000000000001</c:v>
                </c:pt>
                <c:pt idx="3">
                  <c:v>0.18</c:v>
                </c:pt>
                <c:pt idx="4">
                  <c:v>0.27</c:v>
                </c:pt>
                <c:pt idx="5">
                  <c:v>0.37</c:v>
                </c:pt>
                <c:pt idx="6">
                  <c:v>0.46</c:v>
                </c:pt>
                <c:pt idx="7">
                  <c:v>0.53</c:v>
                </c:pt>
                <c:pt idx="8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9C-462B-AE0E-0BA8CF96D66F}"/>
            </c:ext>
          </c:extLst>
        </c:ser>
        <c:ser>
          <c:idx val="2"/>
          <c:order val="2"/>
          <c:tx>
            <c:strRef>
              <c:f>'[beverwijk open.xlsx]Sheet2'!$F$53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open.xlsx]Sheet2'!$C$54:$C$62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open.xlsx]Sheet2'!$F$54:$F$62</c:f>
              <c:numCache>
                <c:formatCode>0%</c:formatCode>
                <c:ptCount val="9"/>
                <c:pt idx="0">
                  <c:v>0.09</c:v>
                </c:pt>
                <c:pt idx="1">
                  <c:v>0.09</c:v>
                </c:pt>
                <c:pt idx="2">
                  <c:v>0.15</c:v>
                </c:pt>
                <c:pt idx="3">
                  <c:v>0.19</c:v>
                </c:pt>
                <c:pt idx="4">
                  <c:v>0.33</c:v>
                </c:pt>
                <c:pt idx="5">
                  <c:v>0.39</c:v>
                </c:pt>
                <c:pt idx="6">
                  <c:v>0.42</c:v>
                </c:pt>
                <c:pt idx="7">
                  <c:v>0.49</c:v>
                </c:pt>
                <c:pt idx="8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9C-462B-AE0E-0BA8CF96D66F}"/>
            </c:ext>
          </c:extLst>
        </c:ser>
        <c:ser>
          <c:idx val="3"/>
          <c:order val="3"/>
          <c:tx>
            <c:strRef>
              <c:f>'[beverwijk open.xlsx]Sheet2'!$G$53</c:f>
              <c:strCache>
                <c:ptCount val="1"/>
                <c:pt idx="0">
                  <c:v>mrt-20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open.xlsx]Sheet2'!$C$54:$C$62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open.xlsx]Sheet2'!$G$54:$G$62</c:f>
              <c:numCache>
                <c:formatCode>0%</c:formatCode>
                <c:ptCount val="9"/>
                <c:pt idx="0">
                  <c:v>0.08</c:v>
                </c:pt>
                <c:pt idx="1">
                  <c:v>0.08</c:v>
                </c:pt>
                <c:pt idx="2">
                  <c:v>0.15</c:v>
                </c:pt>
                <c:pt idx="3">
                  <c:v>0.22</c:v>
                </c:pt>
                <c:pt idx="4">
                  <c:v>0.27</c:v>
                </c:pt>
                <c:pt idx="5">
                  <c:v>0.3</c:v>
                </c:pt>
                <c:pt idx="6">
                  <c:v>0.55000000000000004</c:v>
                </c:pt>
                <c:pt idx="7">
                  <c:v>0.51</c:v>
                </c:pt>
                <c:pt idx="8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9C-462B-AE0E-0BA8CF96D66F}"/>
            </c:ext>
          </c:extLst>
        </c:ser>
        <c:ser>
          <c:idx val="4"/>
          <c:order val="4"/>
          <c:tx>
            <c:strRef>
              <c:f>'[beverwijk open.xlsx]Sheet2'!$H$53</c:f>
              <c:strCache>
                <c:ptCount val="1"/>
                <c:pt idx="0">
                  <c:v>sep-19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open.xlsx]Sheet2'!$C$54:$C$62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open.xlsx]Sheet2'!$H$54:$H$62</c:f>
              <c:numCache>
                <c:formatCode>0%</c:formatCode>
                <c:ptCount val="9"/>
                <c:pt idx="0">
                  <c:v>0.09</c:v>
                </c:pt>
                <c:pt idx="1">
                  <c:v>0.08</c:v>
                </c:pt>
                <c:pt idx="2">
                  <c:v>0.15</c:v>
                </c:pt>
                <c:pt idx="3">
                  <c:v>0.18</c:v>
                </c:pt>
                <c:pt idx="4">
                  <c:v>0.34</c:v>
                </c:pt>
                <c:pt idx="5">
                  <c:v>0.35</c:v>
                </c:pt>
                <c:pt idx="6">
                  <c:v>0.49</c:v>
                </c:pt>
                <c:pt idx="7">
                  <c:v>0.48</c:v>
                </c:pt>
                <c:pt idx="8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9C-462B-AE0E-0BA8CF96D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25269871"/>
        <c:axId val="725268207"/>
      </c:barChart>
      <c:catAx>
        <c:axId val="7252698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5268207"/>
        <c:crosses val="autoZero"/>
        <c:auto val="1"/>
        <c:lblAlgn val="ctr"/>
        <c:lblOffset val="100"/>
        <c:noMultiLvlLbl val="0"/>
      </c:catAx>
      <c:valAx>
        <c:axId val="7252682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5269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846256086301412E-2"/>
          <c:y val="4.3287991142543947E-2"/>
          <c:w val="0.93185821484473197"/>
          <c:h val="0.8873106401279405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15-4C00-A91C-EA232F27631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F15-4C00-A91C-EA232F276316}"/>
              </c:ext>
            </c:extLst>
          </c:dPt>
          <c:cat>
            <c:strRef>
              <c:f>'[beverwijk open.xlsx]Sheet2'!$I$90:$K$90</c:f>
              <c:strCache>
                <c:ptCount val="3"/>
                <c:pt idx="0">
                  <c:v>Man</c:v>
                </c:pt>
                <c:pt idx="1">
                  <c:v>Gemiddeld</c:v>
                </c:pt>
                <c:pt idx="2">
                  <c:v>Vrouw</c:v>
                </c:pt>
              </c:strCache>
            </c:strRef>
          </c:cat>
          <c:val>
            <c:numRef>
              <c:f>'[beverwijk open.xlsx]Sheet2'!$I$91:$K$91</c:f>
              <c:numCache>
                <c:formatCode>General</c:formatCode>
                <c:ptCount val="3"/>
                <c:pt idx="0">
                  <c:v>6.2662116040955631</c:v>
                </c:pt>
                <c:pt idx="1">
                  <c:v>6.2227891156462585</c:v>
                </c:pt>
                <c:pt idx="2">
                  <c:v>6.1559322033898303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5-4C00-A91C-EA232F276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897951"/>
        <c:axId val="273896287"/>
      </c:barChart>
      <c:catAx>
        <c:axId val="273897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3896287"/>
        <c:crosses val="autoZero"/>
        <c:auto val="1"/>
        <c:lblAlgn val="ctr"/>
        <c:lblOffset val="100"/>
        <c:noMultiLvlLbl val="0"/>
      </c:catAx>
      <c:valAx>
        <c:axId val="273896287"/>
        <c:scaling>
          <c:orientation val="minMax"/>
          <c:max val="6.5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3897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open.xlsx]Sheet2'!$M$106</c:f>
              <c:strCache>
                <c:ptCount val="1"/>
                <c:pt idx="0">
                  <c:v>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open.xlsx]Sheet2'!$M$107:$M$111</c:f>
              <c:numCache>
                <c:formatCode>0%</c:formatCode>
                <c:ptCount val="5"/>
                <c:pt idx="0">
                  <c:v>1.7000000000000001E-2</c:v>
                </c:pt>
                <c:pt idx="1">
                  <c:v>7.0000000000000001E-3</c:v>
                </c:pt>
                <c:pt idx="2">
                  <c:v>0.115</c:v>
                </c:pt>
                <c:pt idx="3">
                  <c:v>0.441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07-40AD-8D5E-30A6FA92D96B}"/>
            </c:ext>
          </c:extLst>
        </c:ser>
        <c:ser>
          <c:idx val="1"/>
          <c:order val="1"/>
          <c:tx>
            <c:strRef>
              <c:f>'[beverwijk open.xlsx]Sheet2'!$N$106</c:f>
              <c:strCache>
                <c:ptCount val="1"/>
                <c:pt idx="0">
                  <c:v>Vrouw</c:v>
                </c:pt>
              </c:strCache>
            </c:strRef>
          </c:tx>
          <c:spPr>
            <a:solidFill>
              <a:srgbClr val="E64683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open.xlsx]Sheet2'!$N$107:$N$111</c:f>
              <c:numCache>
                <c:formatCode>0%</c:formatCode>
                <c:ptCount val="5"/>
                <c:pt idx="0">
                  <c:v>1.7000000000000001E-2</c:v>
                </c:pt>
                <c:pt idx="1">
                  <c:v>0.01</c:v>
                </c:pt>
                <c:pt idx="2">
                  <c:v>8.1000000000000003E-2</c:v>
                </c:pt>
                <c:pt idx="3">
                  <c:v>0.35299999999999998</c:v>
                </c:pt>
                <c:pt idx="4">
                  <c:v>0.53900000000000003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07-40AD-8D5E-30A6FA92D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726625951"/>
        <c:axId val="726619295"/>
      </c:barChart>
      <c:catAx>
        <c:axId val="726625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19295"/>
        <c:crosses val="autoZero"/>
        <c:auto val="1"/>
        <c:lblAlgn val="ctr"/>
        <c:lblOffset val="100"/>
        <c:noMultiLvlLbl val="0"/>
      </c:catAx>
      <c:valAx>
        <c:axId val="726619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25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open.xlsx]Sheet2'!$M$106</c:f>
              <c:strCache>
                <c:ptCount val="1"/>
                <c:pt idx="0">
                  <c:v>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open.xlsx]Sheet2'!$M$107:$M$111</c:f>
              <c:numCache>
                <c:formatCode>0%</c:formatCode>
                <c:ptCount val="5"/>
                <c:pt idx="0">
                  <c:v>2.7E-2</c:v>
                </c:pt>
                <c:pt idx="1">
                  <c:v>5.0999999999999997E-2</c:v>
                </c:pt>
                <c:pt idx="2">
                  <c:v>0.11899999999999999</c:v>
                </c:pt>
                <c:pt idx="3">
                  <c:v>0.312</c:v>
                </c:pt>
                <c:pt idx="4">
                  <c:v>0.49199999999999999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CC-4291-97A5-BDBA005A060A}"/>
            </c:ext>
          </c:extLst>
        </c:ser>
        <c:ser>
          <c:idx val="1"/>
          <c:order val="1"/>
          <c:tx>
            <c:strRef>
              <c:f>'[beverwijk open.xlsx]Sheet2'!$N$106</c:f>
              <c:strCache>
                <c:ptCount val="1"/>
                <c:pt idx="0">
                  <c:v>Vrouw</c:v>
                </c:pt>
              </c:strCache>
            </c:strRef>
          </c:tx>
          <c:spPr>
            <a:solidFill>
              <a:srgbClr val="E64683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open.xlsx]Sheet2'!$N$107:$N$111</c:f>
              <c:numCache>
                <c:formatCode>0%</c:formatCode>
                <c:ptCount val="5"/>
                <c:pt idx="0">
                  <c:v>2.4E-2</c:v>
                </c:pt>
                <c:pt idx="1">
                  <c:v>1.7000000000000001E-2</c:v>
                </c:pt>
                <c:pt idx="2">
                  <c:v>5.8000000000000003E-2</c:v>
                </c:pt>
                <c:pt idx="3">
                  <c:v>0.26900000000000002</c:v>
                </c:pt>
                <c:pt idx="4">
                  <c:v>0.63300000000000001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CC-4291-97A5-BDBA005A06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726625951"/>
        <c:axId val="726619295"/>
      </c:barChart>
      <c:catAx>
        <c:axId val="726625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19295"/>
        <c:crosses val="autoZero"/>
        <c:auto val="1"/>
        <c:lblAlgn val="ctr"/>
        <c:lblOffset val="100"/>
        <c:noMultiLvlLbl val="0"/>
      </c:catAx>
      <c:valAx>
        <c:axId val="726619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25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open.xlsx]Sheet2'!$M$106</c:f>
              <c:strCache>
                <c:ptCount val="1"/>
                <c:pt idx="0">
                  <c:v>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open.xlsx]Sheet2'!$M$107:$M$111</c:f>
              <c:numCache>
                <c:formatCode>0%</c:formatCode>
                <c:ptCount val="5"/>
                <c:pt idx="0">
                  <c:v>7.8E-2</c:v>
                </c:pt>
                <c:pt idx="1">
                  <c:v>0.13900000000000001</c:v>
                </c:pt>
                <c:pt idx="2">
                  <c:v>0.254</c:v>
                </c:pt>
                <c:pt idx="3">
                  <c:v>0.27100000000000002</c:v>
                </c:pt>
                <c:pt idx="4">
                  <c:v>0.25800000000000001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C-4E25-98B8-9F9AFB139B90}"/>
            </c:ext>
          </c:extLst>
        </c:ser>
        <c:ser>
          <c:idx val="1"/>
          <c:order val="1"/>
          <c:tx>
            <c:strRef>
              <c:f>'[beverwijk open.xlsx]Sheet2'!$N$106</c:f>
              <c:strCache>
                <c:ptCount val="1"/>
                <c:pt idx="0">
                  <c:v>Vrouw</c:v>
                </c:pt>
              </c:strCache>
            </c:strRef>
          </c:tx>
          <c:spPr>
            <a:solidFill>
              <a:srgbClr val="E64683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open.xlsx]Sheet2'!$N$107:$N$111</c:f>
              <c:numCache>
                <c:formatCode>0%</c:formatCode>
                <c:ptCount val="5"/>
                <c:pt idx="0">
                  <c:v>5.3999999999999999E-2</c:v>
                </c:pt>
                <c:pt idx="1">
                  <c:v>0.10199999999999999</c:v>
                </c:pt>
                <c:pt idx="2">
                  <c:v>0.254</c:v>
                </c:pt>
                <c:pt idx="3">
                  <c:v>0.315</c:v>
                </c:pt>
                <c:pt idx="4">
                  <c:v>0.27500000000000002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8C-4E25-98B8-9F9AFB139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726625951"/>
        <c:axId val="726619295"/>
      </c:barChart>
      <c:catAx>
        <c:axId val="726625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19295"/>
        <c:crosses val="autoZero"/>
        <c:auto val="1"/>
        <c:lblAlgn val="ctr"/>
        <c:lblOffset val="100"/>
        <c:noMultiLvlLbl val="0"/>
      </c:catAx>
      <c:valAx>
        <c:axId val="726619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25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open.xlsx]Sheet2'!$M$106</c:f>
              <c:strCache>
                <c:ptCount val="1"/>
                <c:pt idx="0">
                  <c:v>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open.xlsx]Sheet2'!$M$107:$M$111</c:f>
              <c:numCache>
                <c:formatCode>0%</c:formatCode>
                <c:ptCount val="5"/>
                <c:pt idx="0">
                  <c:v>0.184</c:v>
                </c:pt>
                <c:pt idx="1">
                  <c:v>0.21199999999999999</c:v>
                </c:pt>
                <c:pt idx="2">
                  <c:v>0.32800000000000001</c:v>
                </c:pt>
                <c:pt idx="3">
                  <c:v>0.184</c:v>
                </c:pt>
                <c:pt idx="4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39-4FC0-8593-2DDF91D5782C}"/>
            </c:ext>
          </c:extLst>
        </c:ser>
        <c:ser>
          <c:idx val="1"/>
          <c:order val="1"/>
          <c:tx>
            <c:strRef>
              <c:f>'[beverwijk open.xlsx]Sheet2'!$N$106</c:f>
              <c:strCache>
                <c:ptCount val="1"/>
                <c:pt idx="0">
                  <c:v>Vrouw</c:v>
                </c:pt>
              </c:strCache>
            </c:strRef>
          </c:tx>
          <c:spPr>
            <a:solidFill>
              <a:srgbClr val="E64683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open.xlsx]Sheet2'!$N$107:$N$111</c:f>
              <c:numCache>
                <c:formatCode>0%</c:formatCode>
                <c:ptCount val="5"/>
                <c:pt idx="0">
                  <c:v>9.9000000000000005E-2</c:v>
                </c:pt>
                <c:pt idx="1">
                  <c:v>0.24099999999999999</c:v>
                </c:pt>
                <c:pt idx="2">
                  <c:v>0.38100000000000001</c:v>
                </c:pt>
                <c:pt idx="3">
                  <c:v>0.19400000000000001</c:v>
                </c:pt>
                <c:pt idx="4">
                  <c:v>8.5000000000000006E-2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39-4FC0-8593-2DDF91D57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726625951"/>
        <c:axId val="726619295"/>
      </c:barChart>
      <c:catAx>
        <c:axId val="726625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19295"/>
        <c:crosses val="autoZero"/>
        <c:auto val="1"/>
        <c:lblAlgn val="ctr"/>
        <c:lblOffset val="100"/>
        <c:noMultiLvlLbl val="0"/>
      </c:catAx>
      <c:valAx>
        <c:axId val="726619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25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open.xlsx]Sheet2'!$M$106</c:f>
              <c:strCache>
                <c:ptCount val="1"/>
                <c:pt idx="0">
                  <c:v>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open.xlsx]Sheet2'!$M$107:$M$111</c:f>
              <c:numCache>
                <c:formatCode>0%</c:formatCode>
                <c:ptCount val="5"/>
                <c:pt idx="0">
                  <c:v>0.02</c:v>
                </c:pt>
                <c:pt idx="1">
                  <c:v>1.7000000000000001E-2</c:v>
                </c:pt>
                <c:pt idx="2">
                  <c:v>6.5000000000000002E-2</c:v>
                </c:pt>
                <c:pt idx="3">
                  <c:v>0.255</c:v>
                </c:pt>
                <c:pt idx="4">
                  <c:v>0.64300000000000002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1E-41F8-9CBE-0D08BF9FD2FE}"/>
            </c:ext>
          </c:extLst>
        </c:ser>
        <c:ser>
          <c:idx val="1"/>
          <c:order val="1"/>
          <c:tx>
            <c:strRef>
              <c:f>'[beverwijk open.xlsx]Sheet2'!$N$106</c:f>
              <c:strCache>
                <c:ptCount val="1"/>
                <c:pt idx="0">
                  <c:v>Vrouw</c:v>
                </c:pt>
              </c:strCache>
            </c:strRef>
          </c:tx>
          <c:spPr>
            <a:solidFill>
              <a:srgbClr val="E64683"/>
            </a:solidFill>
            <a:ln>
              <a:noFill/>
            </a:ln>
            <a:effectLst/>
          </c:spPr>
          <c:invertIfNegative val="0"/>
          <c:cat>
            <c:strRef>
              <c:f>'[beverwijk open.xlsx]Sheet2'!$L$107:$L$111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open.xlsx]Sheet2'!$N$107:$N$111</c:f>
              <c:numCache>
                <c:formatCode>0%</c:formatCode>
                <c:ptCount val="5"/>
                <c:pt idx="0">
                  <c:v>2.4E-2</c:v>
                </c:pt>
                <c:pt idx="1">
                  <c:v>3.0000000000000001E-3</c:v>
                </c:pt>
                <c:pt idx="2">
                  <c:v>3.4000000000000002E-2</c:v>
                </c:pt>
                <c:pt idx="3">
                  <c:v>0.188</c:v>
                </c:pt>
                <c:pt idx="4">
                  <c:v>0.751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1E-41F8-9CBE-0D08BF9FD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726625951"/>
        <c:axId val="726619295"/>
      </c:barChart>
      <c:catAx>
        <c:axId val="726625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19295"/>
        <c:crosses val="autoZero"/>
        <c:auto val="1"/>
        <c:lblAlgn val="ctr"/>
        <c:lblOffset val="100"/>
        <c:noMultiLvlLbl val="0"/>
      </c:catAx>
      <c:valAx>
        <c:axId val="726619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26625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'[beverwijk open.xlsx]Sheet2'!$I$113</c:f>
              <c:strCache>
                <c:ptCount val="1"/>
                <c:pt idx="0">
                  <c:v>Vrouw</c:v>
                </c:pt>
              </c:strCache>
            </c:strRef>
          </c:tx>
          <c:spPr>
            <a:solidFill>
              <a:srgbClr val="E64683"/>
            </a:solidFill>
            <a:ln>
              <a:noFill/>
            </a:ln>
            <a:effectLst/>
          </c:spPr>
          <c:invertIfNegative val="0"/>
          <c:cat>
            <c:strRef>
              <c:f>'[beverwijk open.xlsx]Sheet2'!$H$114:$H$122</c:f>
              <c:strCache>
                <c:ptCount val="9"/>
                <c:pt idx="0">
                  <c:v>Anders, namelijk:</c:v>
                </c:pt>
                <c:pt idx="1">
                  <c:v>Geluidsoverlast buren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Alcohol &amp; drugsoverlast</c:v>
                </c:pt>
                <c:pt idx="8">
                  <c:v>Verkeer</c:v>
                </c:pt>
              </c:strCache>
            </c:strRef>
          </c:cat>
          <c:val>
            <c:numRef>
              <c:f>'[beverwijk open.xlsx]Sheet2'!$I$114:$I$122</c:f>
              <c:numCache>
                <c:formatCode>0%</c:formatCode>
                <c:ptCount val="9"/>
                <c:pt idx="0">
                  <c:v>0.20677966101694914</c:v>
                </c:pt>
                <c:pt idx="1">
                  <c:v>9.4915254237288138E-2</c:v>
                </c:pt>
                <c:pt idx="2">
                  <c:v>0.13898305084745763</c:v>
                </c:pt>
                <c:pt idx="3">
                  <c:v>0.25084745762711863</c:v>
                </c:pt>
                <c:pt idx="4">
                  <c:v>0.30847457627118646</c:v>
                </c:pt>
                <c:pt idx="5">
                  <c:v>0.3254237288135593</c:v>
                </c:pt>
                <c:pt idx="6">
                  <c:v>0.33898305084745761</c:v>
                </c:pt>
                <c:pt idx="7">
                  <c:v>0.41355932203389828</c:v>
                </c:pt>
                <c:pt idx="8">
                  <c:v>0.488135593220339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C-4FC3-8ECA-254D3949E543}"/>
            </c:ext>
          </c:extLst>
        </c:ser>
        <c:ser>
          <c:idx val="1"/>
          <c:order val="1"/>
          <c:tx>
            <c:strRef>
              <c:f>'[beverwijk open.xlsx]Sheet2'!$J$113</c:f>
              <c:strCache>
                <c:ptCount val="1"/>
                <c:pt idx="0">
                  <c:v>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open.xlsx]Sheet2'!$H$114:$H$122</c:f>
              <c:strCache>
                <c:ptCount val="9"/>
                <c:pt idx="0">
                  <c:v>Anders, namelijk:</c:v>
                </c:pt>
                <c:pt idx="1">
                  <c:v>Geluidsoverlast buren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Alcohol &amp; drugsoverlast</c:v>
                </c:pt>
                <c:pt idx="8">
                  <c:v>Verkeer</c:v>
                </c:pt>
              </c:strCache>
            </c:strRef>
          </c:cat>
          <c:val>
            <c:numRef>
              <c:f>'[beverwijk open.xlsx]Sheet2'!$J$114:$J$122</c:f>
              <c:numCache>
                <c:formatCode>0%</c:formatCode>
                <c:ptCount val="9"/>
                <c:pt idx="0">
                  <c:v>0.15017064846416384</c:v>
                </c:pt>
                <c:pt idx="1">
                  <c:v>8.5324232081911269E-2</c:v>
                </c:pt>
                <c:pt idx="2">
                  <c:v>0.15699658703071673</c:v>
                </c:pt>
                <c:pt idx="3">
                  <c:v>0.29351535836177473</c:v>
                </c:pt>
                <c:pt idx="4">
                  <c:v>0.29692832764505117</c:v>
                </c:pt>
                <c:pt idx="5">
                  <c:v>0.37201365187713309</c:v>
                </c:pt>
                <c:pt idx="6">
                  <c:v>0.37201365187713309</c:v>
                </c:pt>
                <c:pt idx="7">
                  <c:v>0.44709897610921501</c:v>
                </c:pt>
                <c:pt idx="8">
                  <c:v>0.48122866894197952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FC-4FC3-8ECA-254D3949E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0152927"/>
        <c:axId val="280153343"/>
      </c:barChart>
      <c:catAx>
        <c:axId val="2801529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80153343"/>
        <c:crosses val="autoZero"/>
        <c:auto val="1"/>
        <c:lblAlgn val="ctr"/>
        <c:lblOffset val="100"/>
        <c:noMultiLvlLbl val="0"/>
      </c:catAx>
      <c:valAx>
        <c:axId val="2801533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80152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'[beverwijk open.xlsx]Sheet2'!$I$113</c:f>
              <c:strCache>
                <c:ptCount val="1"/>
                <c:pt idx="0">
                  <c:v>Vrouw</c:v>
                </c:pt>
              </c:strCache>
            </c:strRef>
          </c:tx>
          <c:spPr>
            <a:solidFill>
              <a:srgbClr val="E64683"/>
            </a:solidFill>
            <a:ln>
              <a:noFill/>
            </a:ln>
            <a:effectLst/>
          </c:spPr>
          <c:invertIfNegative val="0"/>
          <c:cat>
            <c:strRef>
              <c:f>'[beverwijk open.xlsx]Sheet2'!$H$114:$H$122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open.xlsx]Sheet2'!$I$114:$I$122</c:f>
              <c:numCache>
                <c:formatCode>0%</c:formatCode>
                <c:ptCount val="9"/>
                <c:pt idx="0">
                  <c:v>7.796610169491526E-2</c:v>
                </c:pt>
                <c:pt idx="1">
                  <c:v>8.4745762711864403E-2</c:v>
                </c:pt>
                <c:pt idx="2">
                  <c:v>0.10847457627118644</c:v>
                </c:pt>
                <c:pt idx="3">
                  <c:v>0.2</c:v>
                </c:pt>
                <c:pt idx="4">
                  <c:v>0.28813559322033899</c:v>
                </c:pt>
                <c:pt idx="5">
                  <c:v>0.36949152542372882</c:v>
                </c:pt>
                <c:pt idx="6">
                  <c:v>0.48135593220338985</c:v>
                </c:pt>
                <c:pt idx="7">
                  <c:v>0.53898305084745768</c:v>
                </c:pt>
                <c:pt idx="8">
                  <c:v>0.60338983050847461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1-40B0-8693-0DAE2EAAF94E}"/>
            </c:ext>
          </c:extLst>
        </c:ser>
        <c:ser>
          <c:idx val="1"/>
          <c:order val="1"/>
          <c:tx>
            <c:strRef>
              <c:f>'[beverwijk open.xlsx]Sheet2'!$J$113</c:f>
              <c:strCache>
                <c:ptCount val="1"/>
                <c:pt idx="0">
                  <c:v>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open.xlsx]Sheet2'!$H$114:$H$122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open.xlsx]Sheet2'!$J$114:$J$122</c:f>
              <c:numCache>
                <c:formatCode>0%</c:formatCode>
                <c:ptCount val="9"/>
                <c:pt idx="0">
                  <c:v>6.1433447098976107E-2</c:v>
                </c:pt>
                <c:pt idx="1">
                  <c:v>8.5324232081911269E-2</c:v>
                </c:pt>
                <c:pt idx="2">
                  <c:v>0.13993174061433447</c:v>
                </c:pt>
                <c:pt idx="3">
                  <c:v>0.20136518771331058</c:v>
                </c:pt>
                <c:pt idx="4">
                  <c:v>0.30034129692832767</c:v>
                </c:pt>
                <c:pt idx="5">
                  <c:v>0.41296928327645049</c:v>
                </c:pt>
                <c:pt idx="6">
                  <c:v>0.41979522184300339</c:v>
                </c:pt>
                <c:pt idx="7">
                  <c:v>0.49829351535836175</c:v>
                </c:pt>
                <c:pt idx="8">
                  <c:v>0.6450511945392492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21-40B0-8693-0DAE2EAAF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0152927"/>
        <c:axId val="280153343"/>
      </c:barChart>
      <c:catAx>
        <c:axId val="2801529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80153343"/>
        <c:crosses val="autoZero"/>
        <c:auto val="1"/>
        <c:lblAlgn val="ctr"/>
        <c:lblOffset val="100"/>
        <c:noMultiLvlLbl val="0"/>
      </c:catAx>
      <c:valAx>
        <c:axId val="2801533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80152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CA-4B4F-A0EC-B5291328797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BCA-4B4F-A0EC-B5291328797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CA-4B4F-A0EC-B5291328797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BCA-4B4F-A0EC-B5291328797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CA-4B4F-A0EC-B5291328797C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BCA-4B4F-A0EC-B5291328797C}"/>
              </c:ext>
            </c:extLst>
          </c:dPt>
          <c:cat>
            <c:strRef>
              <c:f>'[beverwijk open.xlsx]Sheet2'!$M$150:$S$150</c:f>
              <c:strCache>
                <c:ptCount val="7"/>
                <c:pt idx="0">
                  <c:v>18-29 jaar</c:v>
                </c:pt>
                <c:pt idx="1">
                  <c:v>30-39 jaar</c:v>
                </c:pt>
                <c:pt idx="2">
                  <c:v>40-49 jaar</c:v>
                </c:pt>
                <c:pt idx="3">
                  <c:v>50-59 jaar</c:v>
                </c:pt>
                <c:pt idx="4">
                  <c:v>60-69 jaar</c:v>
                </c:pt>
                <c:pt idx="5">
                  <c:v>70+ jaar</c:v>
                </c:pt>
                <c:pt idx="6">
                  <c:v>Gemiddeld</c:v>
                </c:pt>
              </c:strCache>
            </c:strRef>
          </c:cat>
          <c:val>
            <c:numRef>
              <c:f>'[beverwijk open.xlsx]Sheet2'!$M$151:$S$151</c:f>
              <c:numCache>
                <c:formatCode>General</c:formatCode>
                <c:ptCount val="7"/>
                <c:pt idx="0">
                  <c:v>6.3761467889908259</c:v>
                </c:pt>
                <c:pt idx="1">
                  <c:v>6.5777777777777775</c:v>
                </c:pt>
                <c:pt idx="2">
                  <c:v>6</c:v>
                </c:pt>
                <c:pt idx="3">
                  <c:v>6.0679611650485441</c:v>
                </c:pt>
                <c:pt idx="4">
                  <c:v>6.0681818181818183</c:v>
                </c:pt>
                <c:pt idx="5">
                  <c:v>6.29126213592233</c:v>
                </c:pt>
                <c:pt idx="6">
                  <c:v>6.22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CA-4B4F-A0EC-B52913287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27"/>
        <c:axId val="844728063"/>
        <c:axId val="844741791"/>
      </c:barChart>
      <c:catAx>
        <c:axId val="844728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44741791"/>
        <c:crosses val="autoZero"/>
        <c:auto val="1"/>
        <c:lblAlgn val="ctr"/>
        <c:lblOffset val="100"/>
        <c:noMultiLvlLbl val="0"/>
      </c:catAx>
      <c:valAx>
        <c:axId val="844741791"/>
        <c:scaling>
          <c:orientation val="minMax"/>
          <c:max val="7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44728063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open.xlsx]Sheet2'!$I$168</c:f>
              <c:strCache>
                <c:ptCount val="1"/>
                <c:pt idx="0">
                  <c:v>18-29 jaar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open.xlsx]Sheet2'!$I$169:$I$173</c:f>
              <c:numCache>
                <c:formatCode>0%</c:formatCode>
                <c:ptCount val="5"/>
                <c:pt idx="0">
                  <c:v>2.8000000000000001E-2</c:v>
                </c:pt>
                <c:pt idx="1">
                  <c:v>8.9999999999999993E-3</c:v>
                </c:pt>
                <c:pt idx="2">
                  <c:v>0.17399999999999999</c:v>
                </c:pt>
                <c:pt idx="3">
                  <c:v>0.34899999999999998</c:v>
                </c:pt>
                <c:pt idx="4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1B-4787-B80E-97856AB6D311}"/>
            </c:ext>
          </c:extLst>
        </c:ser>
        <c:ser>
          <c:idx val="1"/>
          <c:order val="1"/>
          <c:tx>
            <c:strRef>
              <c:f>'[beverwijk open.xlsx]Sheet2'!$J$168</c:f>
              <c:strCache>
                <c:ptCount val="1"/>
                <c:pt idx="0">
                  <c:v>30-39 jaar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open.xlsx]Sheet2'!$J$169:$J$173</c:f>
              <c:numCache>
                <c:formatCode>General</c:formatCode>
                <c:ptCount val="5"/>
                <c:pt idx="0" formatCode="0%">
                  <c:v>1.0999999999999999E-2</c:v>
                </c:pt>
                <c:pt idx="2" formatCode="0%">
                  <c:v>0.122</c:v>
                </c:pt>
                <c:pt idx="3" formatCode="0%">
                  <c:v>0.38900000000000001</c:v>
                </c:pt>
                <c:pt idx="4" formatCode="0%">
                  <c:v>0.47799999999999998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1B-4787-B80E-97856AB6D311}"/>
            </c:ext>
          </c:extLst>
        </c:ser>
        <c:ser>
          <c:idx val="2"/>
          <c:order val="2"/>
          <c:tx>
            <c:strRef>
              <c:f>'[beverwijk open.xlsx]Sheet2'!$K$168</c:f>
              <c:strCache>
                <c:ptCount val="1"/>
                <c:pt idx="0">
                  <c:v>40-49 jaar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open.xlsx]Sheet2'!$K$169:$K$173</c:f>
              <c:numCache>
                <c:formatCode>General</c:formatCode>
                <c:ptCount val="5"/>
                <c:pt idx="2" formatCode="0%">
                  <c:v>0.124</c:v>
                </c:pt>
                <c:pt idx="3" formatCode="0%">
                  <c:v>0.46100000000000002</c:v>
                </c:pt>
                <c:pt idx="4" formatCode="0%">
                  <c:v>0.41599999999999998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1B-4787-B80E-97856AB6D311}"/>
            </c:ext>
          </c:extLst>
        </c:ser>
        <c:ser>
          <c:idx val="3"/>
          <c:order val="3"/>
          <c:tx>
            <c:strRef>
              <c:f>'[beverwijk open.xlsx]Sheet2'!$L$168</c:f>
              <c:strCache>
                <c:ptCount val="1"/>
                <c:pt idx="0">
                  <c:v>50-59 jaar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open.xlsx]Sheet2'!$L$169:$L$173</c:f>
              <c:numCache>
                <c:formatCode>0%</c:formatCode>
                <c:ptCount val="5"/>
                <c:pt idx="0">
                  <c:v>1.9E-2</c:v>
                </c:pt>
                <c:pt idx="1">
                  <c:v>0.01</c:v>
                </c:pt>
                <c:pt idx="2">
                  <c:v>6.7000000000000004E-2</c:v>
                </c:pt>
                <c:pt idx="3">
                  <c:v>0.34599999999999997</c:v>
                </c:pt>
                <c:pt idx="4">
                  <c:v>0.55800000000000005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1B-4787-B80E-97856AB6D311}"/>
            </c:ext>
          </c:extLst>
        </c:ser>
        <c:ser>
          <c:idx val="4"/>
          <c:order val="4"/>
          <c:tx>
            <c:strRef>
              <c:f>'[beverwijk open.xlsx]Sheet2'!$M$168</c:f>
              <c:strCache>
                <c:ptCount val="1"/>
                <c:pt idx="0">
                  <c:v>60-69 jaar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open.xlsx]Sheet2'!$M$169:$M$173</c:f>
              <c:numCache>
                <c:formatCode>0%</c:formatCode>
                <c:ptCount val="5"/>
                <c:pt idx="0">
                  <c:v>1.0999999999999999E-2</c:v>
                </c:pt>
                <c:pt idx="1">
                  <c:v>1.0999999999999999E-2</c:v>
                </c:pt>
                <c:pt idx="2">
                  <c:v>0.09</c:v>
                </c:pt>
                <c:pt idx="3">
                  <c:v>0.38200000000000001</c:v>
                </c:pt>
                <c:pt idx="4">
                  <c:v>0.50600000000000001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1B-4787-B80E-97856AB6D311}"/>
            </c:ext>
          </c:extLst>
        </c:ser>
        <c:ser>
          <c:idx val="5"/>
          <c:order val="5"/>
          <c:tx>
            <c:strRef>
              <c:f>'[beverwijk open.xlsx]Sheet2'!$N$168</c:f>
              <c:strCache>
                <c:ptCount val="1"/>
                <c:pt idx="0">
                  <c:v>70+ jaar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open.xlsx]Sheet2'!$N$169:$N$173</c:f>
              <c:numCache>
                <c:formatCode>General</c:formatCode>
                <c:ptCount val="5"/>
                <c:pt idx="0" formatCode="0%">
                  <c:v>0.01</c:v>
                </c:pt>
                <c:pt idx="2" formatCode="0%">
                  <c:v>0.02</c:v>
                </c:pt>
                <c:pt idx="3" formatCode="0%">
                  <c:v>0.47499999999999998</c:v>
                </c:pt>
                <c:pt idx="4" formatCode="0%">
                  <c:v>0.495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1B-4787-B80E-97856AB6D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800469663"/>
        <c:axId val="800460927"/>
      </c:barChart>
      <c:catAx>
        <c:axId val="800469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0927"/>
        <c:crosses val="autoZero"/>
        <c:auto val="1"/>
        <c:lblAlgn val="ctr"/>
        <c:lblOffset val="100"/>
        <c:noMultiLvlLbl val="0"/>
      </c:catAx>
      <c:valAx>
        <c:axId val="800460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9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open.xlsx]Sheet2'!$I$168</c:f>
              <c:strCache>
                <c:ptCount val="1"/>
                <c:pt idx="0">
                  <c:v>18-29 jaar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open.xlsx]Sheet2'!$I$169:$I$173</c:f>
              <c:numCache>
                <c:formatCode>0%</c:formatCode>
                <c:ptCount val="5"/>
                <c:pt idx="0">
                  <c:v>5.5E-2</c:v>
                </c:pt>
                <c:pt idx="1">
                  <c:v>8.2000000000000003E-2</c:v>
                </c:pt>
                <c:pt idx="2">
                  <c:v>0.17299999999999999</c:v>
                </c:pt>
                <c:pt idx="3">
                  <c:v>0.218</c:v>
                </c:pt>
                <c:pt idx="4">
                  <c:v>0.47299999999999998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3-4F39-BDF0-5B426DC9066E}"/>
            </c:ext>
          </c:extLst>
        </c:ser>
        <c:ser>
          <c:idx val="1"/>
          <c:order val="1"/>
          <c:tx>
            <c:strRef>
              <c:f>'[beverwijk open.xlsx]Sheet2'!$J$168</c:f>
              <c:strCache>
                <c:ptCount val="1"/>
                <c:pt idx="0">
                  <c:v>30-39 jaar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open.xlsx]Sheet2'!$J$169:$J$173</c:f>
              <c:numCache>
                <c:formatCode>0%</c:formatCode>
                <c:ptCount val="5"/>
                <c:pt idx="0">
                  <c:v>1.0999999999999999E-2</c:v>
                </c:pt>
                <c:pt idx="1">
                  <c:v>5.5E-2</c:v>
                </c:pt>
                <c:pt idx="2">
                  <c:v>0.14299999999999999</c:v>
                </c:pt>
                <c:pt idx="3">
                  <c:v>0.29699999999999999</c:v>
                </c:pt>
                <c:pt idx="4">
                  <c:v>0.495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13-4F39-BDF0-5B426DC9066E}"/>
            </c:ext>
          </c:extLst>
        </c:ser>
        <c:ser>
          <c:idx val="2"/>
          <c:order val="2"/>
          <c:tx>
            <c:strRef>
              <c:f>'[beverwijk open.xlsx]Sheet2'!$K$168</c:f>
              <c:strCache>
                <c:ptCount val="1"/>
                <c:pt idx="0">
                  <c:v>40-49 jaar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open.xlsx]Sheet2'!$K$169:$K$173</c:f>
              <c:numCache>
                <c:formatCode>General</c:formatCode>
                <c:ptCount val="5"/>
                <c:pt idx="0" formatCode="0%">
                  <c:v>1.0999999999999999E-2</c:v>
                </c:pt>
                <c:pt idx="2" formatCode="0%">
                  <c:v>6.7000000000000004E-2</c:v>
                </c:pt>
                <c:pt idx="3" formatCode="0%">
                  <c:v>0.371</c:v>
                </c:pt>
                <c:pt idx="4" formatCode="0%">
                  <c:v>0.55100000000000005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13-4F39-BDF0-5B426DC9066E}"/>
            </c:ext>
          </c:extLst>
        </c:ser>
        <c:ser>
          <c:idx val="3"/>
          <c:order val="3"/>
          <c:tx>
            <c:strRef>
              <c:f>'[beverwijk open.xlsx]Sheet2'!$L$168</c:f>
              <c:strCache>
                <c:ptCount val="1"/>
                <c:pt idx="0">
                  <c:v>50-59 jaar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open.xlsx]Sheet2'!$L$169:$L$173</c:f>
              <c:numCache>
                <c:formatCode>0%</c:formatCode>
                <c:ptCount val="5"/>
                <c:pt idx="0">
                  <c:v>1.9E-2</c:v>
                </c:pt>
                <c:pt idx="1">
                  <c:v>2.9000000000000001E-2</c:v>
                </c:pt>
                <c:pt idx="2">
                  <c:v>4.9000000000000002E-2</c:v>
                </c:pt>
                <c:pt idx="3">
                  <c:v>0.39800000000000002</c:v>
                </c:pt>
                <c:pt idx="4">
                  <c:v>0.505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13-4F39-BDF0-5B426DC9066E}"/>
            </c:ext>
          </c:extLst>
        </c:ser>
        <c:ser>
          <c:idx val="4"/>
          <c:order val="4"/>
          <c:tx>
            <c:strRef>
              <c:f>'[beverwijk open.xlsx]Sheet2'!$M$168</c:f>
              <c:strCache>
                <c:ptCount val="1"/>
                <c:pt idx="0">
                  <c:v>60-69 jaar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open.xlsx]Sheet2'!$M$169:$M$173</c:f>
              <c:numCache>
                <c:formatCode>General</c:formatCode>
                <c:ptCount val="5"/>
                <c:pt idx="0" formatCode="0%">
                  <c:v>2.3E-2</c:v>
                </c:pt>
                <c:pt idx="2" formatCode="0%">
                  <c:v>0.08</c:v>
                </c:pt>
                <c:pt idx="3" formatCode="0%">
                  <c:v>0.307</c:v>
                </c:pt>
                <c:pt idx="4" formatCode="0%">
                  <c:v>0.59099999999999997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13-4F39-BDF0-5B426DC9066E}"/>
            </c:ext>
          </c:extLst>
        </c:ser>
        <c:ser>
          <c:idx val="5"/>
          <c:order val="5"/>
          <c:tx>
            <c:strRef>
              <c:f>'[beverwijk open.xlsx]Sheet2'!$N$168</c:f>
              <c:strCache>
                <c:ptCount val="1"/>
                <c:pt idx="0">
                  <c:v>70+ jaar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open.xlsx]Sheet2'!$N$169:$N$173</c:f>
              <c:numCache>
                <c:formatCode>General</c:formatCode>
                <c:ptCount val="5"/>
                <c:pt idx="0" formatCode="0%">
                  <c:v>0.02</c:v>
                </c:pt>
                <c:pt idx="2" formatCode="0%">
                  <c:v>0.02</c:v>
                </c:pt>
                <c:pt idx="3" formatCode="0%">
                  <c:v>0.17799999999999999</c:v>
                </c:pt>
                <c:pt idx="4" formatCode="0%">
                  <c:v>0.78200000000000003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13-4F39-BDF0-5B426DC90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800469663"/>
        <c:axId val="800460927"/>
      </c:barChart>
      <c:catAx>
        <c:axId val="800469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0927"/>
        <c:crosses val="autoZero"/>
        <c:auto val="1"/>
        <c:lblAlgn val="ctr"/>
        <c:lblOffset val="100"/>
        <c:noMultiLvlLbl val="0"/>
      </c:catAx>
      <c:valAx>
        <c:axId val="800460927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9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open.xlsx]Sheet2'!$I$168</c:f>
              <c:strCache>
                <c:ptCount val="1"/>
                <c:pt idx="0">
                  <c:v>18-29 jaar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open.xlsx]Sheet2'!$I$169:$I$173</c:f>
              <c:numCache>
                <c:formatCode>0%</c:formatCode>
                <c:ptCount val="5"/>
                <c:pt idx="0">
                  <c:v>0.13</c:v>
                </c:pt>
                <c:pt idx="1">
                  <c:v>0.23100000000000001</c:v>
                </c:pt>
                <c:pt idx="2">
                  <c:v>0.24099999999999999</c:v>
                </c:pt>
                <c:pt idx="3">
                  <c:v>0.13900000000000001</c:v>
                </c:pt>
                <c:pt idx="4">
                  <c:v>0.25900000000000001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98-4ADC-A9E9-58C0280DBC4E}"/>
            </c:ext>
          </c:extLst>
        </c:ser>
        <c:ser>
          <c:idx val="1"/>
          <c:order val="1"/>
          <c:tx>
            <c:strRef>
              <c:f>'[beverwijk open.xlsx]Sheet2'!$J$168</c:f>
              <c:strCache>
                <c:ptCount val="1"/>
                <c:pt idx="0">
                  <c:v>30-39 jaar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open.xlsx]Sheet2'!$J$169:$J$173</c:f>
              <c:numCache>
                <c:formatCode>0%</c:formatCode>
                <c:ptCount val="5"/>
                <c:pt idx="0">
                  <c:v>1.0999999999999999E-2</c:v>
                </c:pt>
                <c:pt idx="1">
                  <c:v>0.152</c:v>
                </c:pt>
                <c:pt idx="2">
                  <c:v>0.39100000000000001</c:v>
                </c:pt>
                <c:pt idx="3">
                  <c:v>0.16300000000000001</c:v>
                </c:pt>
                <c:pt idx="4">
                  <c:v>0.28299999999999997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98-4ADC-A9E9-58C0280DBC4E}"/>
            </c:ext>
          </c:extLst>
        </c:ser>
        <c:ser>
          <c:idx val="2"/>
          <c:order val="2"/>
          <c:tx>
            <c:strRef>
              <c:f>'[beverwijk open.xlsx]Sheet2'!$K$168</c:f>
              <c:strCache>
                <c:ptCount val="1"/>
                <c:pt idx="0">
                  <c:v>40-49 jaar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open.xlsx]Sheet2'!$K$169:$K$173</c:f>
              <c:numCache>
                <c:formatCode>0%</c:formatCode>
                <c:ptCount val="5"/>
                <c:pt idx="0">
                  <c:v>5.6000000000000001E-2</c:v>
                </c:pt>
                <c:pt idx="1">
                  <c:v>0.1</c:v>
                </c:pt>
                <c:pt idx="2">
                  <c:v>0.24399999999999999</c:v>
                </c:pt>
                <c:pt idx="3">
                  <c:v>0.23300000000000001</c:v>
                </c:pt>
                <c:pt idx="4">
                  <c:v>0.36699999999999999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98-4ADC-A9E9-58C0280DBC4E}"/>
            </c:ext>
          </c:extLst>
        </c:ser>
        <c:ser>
          <c:idx val="3"/>
          <c:order val="3"/>
          <c:tx>
            <c:strRef>
              <c:f>'[beverwijk open.xlsx]Sheet2'!$L$168</c:f>
              <c:strCache>
                <c:ptCount val="1"/>
                <c:pt idx="0">
                  <c:v>50-59 jaar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open.xlsx]Sheet2'!$L$169:$L$173</c:f>
              <c:numCache>
                <c:formatCode>0%</c:formatCode>
                <c:ptCount val="5"/>
                <c:pt idx="0">
                  <c:v>5.8000000000000003E-2</c:v>
                </c:pt>
                <c:pt idx="1">
                  <c:v>8.6999999999999994E-2</c:v>
                </c:pt>
                <c:pt idx="2">
                  <c:v>0.25</c:v>
                </c:pt>
                <c:pt idx="3">
                  <c:v>0.375</c:v>
                </c:pt>
                <c:pt idx="4">
                  <c:v>0.23100000000000001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98-4ADC-A9E9-58C0280DBC4E}"/>
            </c:ext>
          </c:extLst>
        </c:ser>
        <c:ser>
          <c:idx val="4"/>
          <c:order val="4"/>
          <c:tx>
            <c:strRef>
              <c:f>'[beverwijk open.xlsx]Sheet2'!$M$168</c:f>
              <c:strCache>
                <c:ptCount val="1"/>
                <c:pt idx="0">
                  <c:v>60-69 jaar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open.xlsx]Sheet2'!$M$169:$M$173</c:f>
              <c:numCache>
                <c:formatCode>0%</c:formatCode>
                <c:ptCount val="5"/>
                <c:pt idx="0">
                  <c:v>2.3E-2</c:v>
                </c:pt>
                <c:pt idx="1">
                  <c:v>9.0999999999999998E-2</c:v>
                </c:pt>
                <c:pt idx="2">
                  <c:v>0.182</c:v>
                </c:pt>
                <c:pt idx="3">
                  <c:v>0.45500000000000002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98-4ADC-A9E9-58C0280DBC4E}"/>
            </c:ext>
          </c:extLst>
        </c:ser>
        <c:ser>
          <c:idx val="5"/>
          <c:order val="5"/>
          <c:tx>
            <c:strRef>
              <c:f>'[beverwijk open.xlsx]Sheet2'!$N$168</c:f>
              <c:strCache>
                <c:ptCount val="1"/>
                <c:pt idx="0">
                  <c:v>70+ jaar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open.xlsx]Sheet2'!$N$169:$N$173</c:f>
              <c:numCache>
                <c:formatCode>0%</c:formatCode>
                <c:ptCount val="5"/>
                <c:pt idx="0">
                  <c:v>9.7000000000000003E-2</c:v>
                </c:pt>
                <c:pt idx="1">
                  <c:v>3.9E-2</c:v>
                </c:pt>
                <c:pt idx="2">
                  <c:v>0.214</c:v>
                </c:pt>
                <c:pt idx="3">
                  <c:v>0.40799999999999997</c:v>
                </c:pt>
                <c:pt idx="4">
                  <c:v>0.24299999999999999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98-4ADC-A9E9-58C0280DB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800469663"/>
        <c:axId val="800460927"/>
      </c:barChart>
      <c:catAx>
        <c:axId val="800469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0927"/>
        <c:crosses val="autoZero"/>
        <c:auto val="1"/>
        <c:lblAlgn val="ctr"/>
        <c:lblOffset val="100"/>
        <c:noMultiLvlLbl val="0"/>
      </c:catAx>
      <c:valAx>
        <c:axId val="800460927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9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open.xlsx]Sheet2'!$I$168</c:f>
              <c:strCache>
                <c:ptCount val="1"/>
                <c:pt idx="0">
                  <c:v>18-29 jaar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open.xlsx]Sheet2'!$I$169:$I$173</c:f>
              <c:numCache>
                <c:formatCode>0%</c:formatCode>
                <c:ptCount val="5"/>
                <c:pt idx="0">
                  <c:v>0.27800000000000002</c:v>
                </c:pt>
                <c:pt idx="1">
                  <c:v>0.34300000000000003</c:v>
                </c:pt>
                <c:pt idx="2">
                  <c:v>0.27800000000000002</c:v>
                </c:pt>
                <c:pt idx="3">
                  <c:v>7.3999999999999996E-2</c:v>
                </c:pt>
                <c:pt idx="4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A-44AA-8B2B-E9A539E94836}"/>
            </c:ext>
          </c:extLst>
        </c:ser>
        <c:ser>
          <c:idx val="1"/>
          <c:order val="1"/>
          <c:tx>
            <c:strRef>
              <c:f>'[beverwijk open.xlsx]Sheet2'!$J$168</c:f>
              <c:strCache>
                <c:ptCount val="1"/>
                <c:pt idx="0">
                  <c:v>30-39 jaar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open.xlsx]Sheet2'!$J$169:$J$173</c:f>
              <c:numCache>
                <c:formatCode>0%</c:formatCode>
                <c:ptCount val="5"/>
                <c:pt idx="0">
                  <c:v>0.17799999999999999</c:v>
                </c:pt>
                <c:pt idx="1">
                  <c:v>0.25600000000000001</c:v>
                </c:pt>
                <c:pt idx="2">
                  <c:v>0.35599999999999998</c:v>
                </c:pt>
                <c:pt idx="3">
                  <c:v>0.13300000000000001</c:v>
                </c:pt>
                <c:pt idx="4">
                  <c:v>7.8E-2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FA-44AA-8B2B-E9A539E94836}"/>
            </c:ext>
          </c:extLst>
        </c:ser>
        <c:ser>
          <c:idx val="2"/>
          <c:order val="2"/>
          <c:tx>
            <c:strRef>
              <c:f>'[beverwijk open.xlsx]Sheet2'!$K$168</c:f>
              <c:strCache>
                <c:ptCount val="1"/>
                <c:pt idx="0">
                  <c:v>40-49 jaar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open.xlsx]Sheet2'!$K$169:$K$173</c:f>
              <c:numCache>
                <c:formatCode>0%</c:formatCode>
                <c:ptCount val="5"/>
                <c:pt idx="0">
                  <c:v>0.14799999999999999</c:v>
                </c:pt>
                <c:pt idx="1">
                  <c:v>0.27300000000000002</c:v>
                </c:pt>
                <c:pt idx="2">
                  <c:v>0.34100000000000003</c:v>
                </c:pt>
                <c:pt idx="3">
                  <c:v>0.17</c:v>
                </c:pt>
                <c:pt idx="4">
                  <c:v>6.8000000000000005E-2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FA-44AA-8B2B-E9A539E94836}"/>
            </c:ext>
          </c:extLst>
        </c:ser>
        <c:ser>
          <c:idx val="3"/>
          <c:order val="3"/>
          <c:tx>
            <c:strRef>
              <c:f>'[beverwijk open.xlsx]Sheet2'!$L$168</c:f>
              <c:strCache>
                <c:ptCount val="1"/>
                <c:pt idx="0">
                  <c:v>50-59 jaar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open.xlsx]Sheet2'!$L$169:$L$173</c:f>
              <c:numCache>
                <c:formatCode>0%</c:formatCode>
                <c:ptCount val="5"/>
                <c:pt idx="0">
                  <c:v>0.115</c:v>
                </c:pt>
                <c:pt idx="1">
                  <c:v>0.21199999999999999</c:v>
                </c:pt>
                <c:pt idx="2">
                  <c:v>0.41299999999999998</c:v>
                </c:pt>
                <c:pt idx="3">
                  <c:v>0.17299999999999999</c:v>
                </c:pt>
                <c:pt idx="4">
                  <c:v>8.6999999999999994E-2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FA-44AA-8B2B-E9A539E94836}"/>
            </c:ext>
          </c:extLst>
        </c:ser>
        <c:ser>
          <c:idx val="4"/>
          <c:order val="4"/>
          <c:tx>
            <c:strRef>
              <c:f>'[beverwijk open.xlsx]Sheet2'!$M$168</c:f>
              <c:strCache>
                <c:ptCount val="1"/>
                <c:pt idx="0">
                  <c:v>60-69 jaar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open.xlsx]Sheet2'!$M$169:$M$173</c:f>
              <c:numCache>
                <c:formatCode>0%</c:formatCode>
                <c:ptCount val="5"/>
                <c:pt idx="0">
                  <c:v>6.7000000000000004E-2</c:v>
                </c:pt>
                <c:pt idx="1">
                  <c:v>0.14599999999999999</c:v>
                </c:pt>
                <c:pt idx="2">
                  <c:v>0.39300000000000002</c:v>
                </c:pt>
                <c:pt idx="3">
                  <c:v>0.21299999999999999</c:v>
                </c:pt>
                <c:pt idx="4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FA-44AA-8B2B-E9A539E94836}"/>
            </c:ext>
          </c:extLst>
        </c:ser>
        <c:ser>
          <c:idx val="5"/>
          <c:order val="5"/>
          <c:tx>
            <c:strRef>
              <c:f>'[beverwijk open.xlsx]Sheet2'!$N$168</c:f>
              <c:strCache>
                <c:ptCount val="1"/>
                <c:pt idx="0">
                  <c:v>70+ jaar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open.xlsx]Sheet2'!$N$169:$N$173</c:f>
              <c:numCache>
                <c:formatCode>0%</c:formatCode>
                <c:ptCount val="5"/>
                <c:pt idx="0">
                  <c:v>4.9000000000000002E-2</c:v>
                </c:pt>
                <c:pt idx="1">
                  <c:v>7.8E-2</c:v>
                </c:pt>
                <c:pt idx="2">
                  <c:v>0.379</c:v>
                </c:pt>
                <c:pt idx="3">
                  <c:v>0.379</c:v>
                </c:pt>
                <c:pt idx="4">
                  <c:v>0.11700000000000001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BFA-44AA-8B2B-E9A539E94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800469663"/>
        <c:axId val="800460927"/>
      </c:barChart>
      <c:catAx>
        <c:axId val="800469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0927"/>
        <c:crosses val="autoZero"/>
        <c:auto val="1"/>
        <c:lblAlgn val="ctr"/>
        <c:lblOffset val="100"/>
        <c:noMultiLvlLbl val="0"/>
      </c:catAx>
      <c:valAx>
        <c:axId val="800460927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9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open.xlsx]Sheet2'!$I$168</c:f>
              <c:strCache>
                <c:ptCount val="1"/>
                <c:pt idx="0">
                  <c:v>18-29 jaar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open.xlsx]Sheet2'!$I$169:$I$173</c:f>
              <c:numCache>
                <c:formatCode>0%</c:formatCode>
                <c:ptCount val="5"/>
                <c:pt idx="0">
                  <c:v>2.8000000000000001E-2</c:v>
                </c:pt>
                <c:pt idx="1">
                  <c:v>2.8000000000000001E-2</c:v>
                </c:pt>
                <c:pt idx="2">
                  <c:v>0.13</c:v>
                </c:pt>
                <c:pt idx="3">
                  <c:v>0.23100000000000001</c:v>
                </c:pt>
                <c:pt idx="4">
                  <c:v>0.58299999999999996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AA-4B65-8AC4-48EA5307C275}"/>
            </c:ext>
          </c:extLst>
        </c:ser>
        <c:ser>
          <c:idx val="1"/>
          <c:order val="1"/>
          <c:tx>
            <c:strRef>
              <c:f>'[beverwijk open.xlsx]Sheet2'!$J$168</c:f>
              <c:strCache>
                <c:ptCount val="1"/>
                <c:pt idx="0">
                  <c:v>30-39 jaar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open.xlsx]Sheet2'!$J$169:$J$173</c:f>
              <c:numCache>
                <c:formatCode>0%</c:formatCode>
                <c:ptCount val="5"/>
                <c:pt idx="0">
                  <c:v>2.1999999999999999E-2</c:v>
                </c:pt>
                <c:pt idx="1">
                  <c:v>2.1999999999999999E-2</c:v>
                </c:pt>
                <c:pt idx="2">
                  <c:v>5.5E-2</c:v>
                </c:pt>
                <c:pt idx="3">
                  <c:v>0.26400000000000001</c:v>
                </c:pt>
                <c:pt idx="4">
                  <c:v>0.63700000000000001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AA-4B65-8AC4-48EA5307C275}"/>
            </c:ext>
          </c:extLst>
        </c:ser>
        <c:ser>
          <c:idx val="2"/>
          <c:order val="2"/>
          <c:tx>
            <c:strRef>
              <c:f>'[beverwijk open.xlsx]Sheet2'!$K$168</c:f>
              <c:strCache>
                <c:ptCount val="1"/>
                <c:pt idx="0">
                  <c:v>40-49 jaar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open.xlsx]Sheet2'!$K$169:$K$173</c:f>
              <c:numCache>
                <c:formatCode>General</c:formatCode>
                <c:ptCount val="5"/>
                <c:pt idx="2" formatCode="0%">
                  <c:v>6.7000000000000004E-2</c:v>
                </c:pt>
                <c:pt idx="3" formatCode="0%">
                  <c:v>0.191</c:v>
                </c:pt>
                <c:pt idx="4" formatCode="0%">
                  <c:v>0.74199999999999999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AA-4B65-8AC4-48EA5307C275}"/>
            </c:ext>
          </c:extLst>
        </c:ser>
        <c:ser>
          <c:idx val="3"/>
          <c:order val="3"/>
          <c:tx>
            <c:strRef>
              <c:f>'[beverwijk open.xlsx]Sheet2'!$L$168</c:f>
              <c:strCache>
                <c:ptCount val="1"/>
                <c:pt idx="0">
                  <c:v>50-59 jaar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open.xlsx]Sheet2'!$L$169:$L$173</c:f>
              <c:numCache>
                <c:formatCode>General</c:formatCode>
                <c:ptCount val="5"/>
                <c:pt idx="0" formatCode="0%">
                  <c:v>2.9000000000000001E-2</c:v>
                </c:pt>
                <c:pt idx="2" formatCode="0%">
                  <c:v>2.9000000000000001E-2</c:v>
                </c:pt>
                <c:pt idx="3" formatCode="0%">
                  <c:v>0.184</c:v>
                </c:pt>
                <c:pt idx="4" formatCode="0%">
                  <c:v>0.75700000000000001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AA-4B65-8AC4-48EA5307C275}"/>
            </c:ext>
          </c:extLst>
        </c:ser>
        <c:ser>
          <c:idx val="4"/>
          <c:order val="4"/>
          <c:tx>
            <c:strRef>
              <c:f>'[beverwijk open.xlsx]Sheet2'!$M$168</c:f>
              <c:strCache>
                <c:ptCount val="1"/>
                <c:pt idx="0">
                  <c:v>60-69 jaar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open.xlsx]Sheet2'!$M$169:$M$173</c:f>
              <c:numCache>
                <c:formatCode>General</c:formatCode>
                <c:ptCount val="5"/>
                <c:pt idx="0" formatCode="0%">
                  <c:v>4.4999999999999998E-2</c:v>
                </c:pt>
                <c:pt idx="3" formatCode="0%">
                  <c:v>0.20499999999999999</c:v>
                </c:pt>
                <c:pt idx="4" formatCode="0%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AA-4B65-8AC4-48EA5307C275}"/>
            </c:ext>
          </c:extLst>
        </c:ser>
        <c:ser>
          <c:idx val="5"/>
          <c:order val="5"/>
          <c:tx>
            <c:strRef>
              <c:f>'[beverwijk open.xlsx]Sheet2'!$N$168</c:f>
              <c:strCache>
                <c:ptCount val="1"/>
                <c:pt idx="0">
                  <c:v>70+ jaar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open.xlsx]Sheet2'!$H$169:$H$173</c:f>
              <c:strCache>
                <c:ptCount val="5"/>
                <c:pt idx="0">
                  <c:v>Zeer onbelangrijk</c:v>
                </c:pt>
                <c:pt idx="1">
                  <c:v>Onbelangrijk</c:v>
                </c:pt>
                <c:pt idx="2">
                  <c:v>Neutraal</c:v>
                </c:pt>
                <c:pt idx="3">
                  <c:v>Belangrijk</c:v>
                </c:pt>
                <c:pt idx="4">
                  <c:v>Zeer belangrijk</c:v>
                </c:pt>
              </c:strCache>
            </c:strRef>
          </c:cat>
          <c:val>
            <c:numRef>
              <c:f>'[beverwijk open.xlsx]Sheet2'!$N$169:$N$173</c:f>
              <c:numCache>
                <c:formatCode>General</c:formatCode>
                <c:ptCount val="5"/>
                <c:pt idx="0" formatCode="0%">
                  <c:v>0.01</c:v>
                </c:pt>
                <c:pt idx="3" formatCode="0%">
                  <c:v>0.23799999999999999</c:v>
                </c:pt>
                <c:pt idx="4" formatCode="0%">
                  <c:v>0.752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9AA-4B65-8AC4-48EA5307C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800469663"/>
        <c:axId val="800460927"/>
      </c:barChart>
      <c:catAx>
        <c:axId val="800469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0927"/>
        <c:crosses val="autoZero"/>
        <c:auto val="1"/>
        <c:lblAlgn val="ctr"/>
        <c:lblOffset val="100"/>
        <c:noMultiLvlLbl val="0"/>
      </c:catAx>
      <c:valAx>
        <c:axId val="800460927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0469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70423479240689"/>
          <c:y val="2.5773490682615606E-2"/>
          <c:w val="0.74861366061955092"/>
          <c:h val="0.838157422340985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'[beverwijk open.xlsx]Sheet3'!$I$1</c:f>
              <c:strCache>
                <c:ptCount val="1"/>
                <c:pt idx="0">
                  <c:v>70+ jaar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open.xlsx]Sheet3'!$I$2:$I$10</c:f>
              <c:numCache>
                <c:formatCode>0%</c:formatCode>
                <c:ptCount val="9"/>
                <c:pt idx="0">
                  <c:v>0.18627450980392157</c:v>
                </c:pt>
                <c:pt idx="1">
                  <c:v>2.9411764705882353E-2</c:v>
                </c:pt>
                <c:pt idx="2">
                  <c:v>0.10784313725490197</c:v>
                </c:pt>
                <c:pt idx="3">
                  <c:v>0.30392156862745096</c:v>
                </c:pt>
                <c:pt idx="4">
                  <c:v>0.41176470588235292</c:v>
                </c:pt>
                <c:pt idx="5">
                  <c:v>0.40196078431372551</c:v>
                </c:pt>
                <c:pt idx="6">
                  <c:v>0.25490196078431371</c:v>
                </c:pt>
                <c:pt idx="7">
                  <c:v>0.5490196078431373</c:v>
                </c:pt>
                <c:pt idx="8">
                  <c:v>0.25490196078431371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6D-45CB-A5AC-72EC0A37E568}"/>
            </c:ext>
          </c:extLst>
        </c:ser>
        <c:ser>
          <c:idx val="1"/>
          <c:order val="1"/>
          <c:tx>
            <c:strRef>
              <c:f>'[beverwijk open.xlsx]Sheet3'!$J$1</c:f>
              <c:strCache>
                <c:ptCount val="1"/>
                <c:pt idx="0">
                  <c:v>60-69 jaar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open.xlsx]Sheet3'!$J$2:$J$10</c:f>
              <c:numCache>
                <c:formatCode>0%</c:formatCode>
                <c:ptCount val="9"/>
                <c:pt idx="0">
                  <c:v>0.23863636363636365</c:v>
                </c:pt>
                <c:pt idx="1">
                  <c:v>3.4090909090909088E-2</c:v>
                </c:pt>
                <c:pt idx="2">
                  <c:v>9.0909090909090912E-2</c:v>
                </c:pt>
                <c:pt idx="3">
                  <c:v>0.27272727272727271</c:v>
                </c:pt>
                <c:pt idx="4">
                  <c:v>0.36363636363636365</c:v>
                </c:pt>
                <c:pt idx="5">
                  <c:v>0.29545454545454547</c:v>
                </c:pt>
                <c:pt idx="6">
                  <c:v>0.31818181818181818</c:v>
                </c:pt>
                <c:pt idx="7">
                  <c:v>0.46590909090909088</c:v>
                </c:pt>
                <c:pt idx="8">
                  <c:v>0.47727272727272729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6D-45CB-A5AC-72EC0A37E568}"/>
            </c:ext>
          </c:extLst>
        </c:ser>
        <c:ser>
          <c:idx val="2"/>
          <c:order val="2"/>
          <c:tx>
            <c:strRef>
              <c:f>'[beverwijk open.xlsx]Sheet3'!$K$1</c:f>
              <c:strCache>
                <c:ptCount val="1"/>
                <c:pt idx="0">
                  <c:v>50-59 jaar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open.xlsx]Sheet3'!$K$2:$K$10</c:f>
              <c:numCache>
                <c:formatCode>0%</c:formatCode>
                <c:ptCount val="9"/>
                <c:pt idx="0">
                  <c:v>0.18269230769230768</c:v>
                </c:pt>
                <c:pt idx="1">
                  <c:v>7.6923076923076927E-2</c:v>
                </c:pt>
                <c:pt idx="2">
                  <c:v>9.6153846153846159E-2</c:v>
                </c:pt>
                <c:pt idx="3">
                  <c:v>0.26923076923076922</c:v>
                </c:pt>
                <c:pt idx="4">
                  <c:v>0.25961538461538464</c:v>
                </c:pt>
                <c:pt idx="5">
                  <c:v>0.38461538461538464</c:v>
                </c:pt>
                <c:pt idx="6">
                  <c:v>0.48076923076923078</c:v>
                </c:pt>
                <c:pt idx="7">
                  <c:v>0.44230769230769229</c:v>
                </c:pt>
                <c:pt idx="8">
                  <c:v>0.49038461538461536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6D-45CB-A5AC-72EC0A37E568}"/>
            </c:ext>
          </c:extLst>
        </c:ser>
        <c:ser>
          <c:idx val="3"/>
          <c:order val="3"/>
          <c:tx>
            <c:strRef>
              <c:f>'[beverwijk open.xlsx]Sheet3'!$L$1</c:f>
              <c:strCache>
                <c:ptCount val="1"/>
                <c:pt idx="0">
                  <c:v>40-49 jaar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open.xlsx]Sheet3'!$L$2:$L$10</c:f>
              <c:numCache>
                <c:formatCode>0%</c:formatCode>
                <c:ptCount val="9"/>
                <c:pt idx="0">
                  <c:v>0.19101123595505617</c:v>
                </c:pt>
                <c:pt idx="1">
                  <c:v>0.12359550561797752</c:v>
                </c:pt>
                <c:pt idx="2">
                  <c:v>0.21348314606741572</c:v>
                </c:pt>
                <c:pt idx="3">
                  <c:v>0.30337078651685395</c:v>
                </c:pt>
                <c:pt idx="4">
                  <c:v>0.1797752808988764</c:v>
                </c:pt>
                <c:pt idx="5">
                  <c:v>0.30337078651685395</c:v>
                </c:pt>
                <c:pt idx="6">
                  <c:v>0.34831460674157305</c:v>
                </c:pt>
                <c:pt idx="7">
                  <c:v>0.5056179775280899</c:v>
                </c:pt>
                <c:pt idx="8">
                  <c:v>0.47191011235955055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6D-45CB-A5AC-72EC0A37E568}"/>
            </c:ext>
          </c:extLst>
        </c:ser>
        <c:ser>
          <c:idx val="4"/>
          <c:order val="4"/>
          <c:tx>
            <c:strRef>
              <c:f>'[beverwijk open.xlsx]Sheet3'!$M$1</c:f>
              <c:strCache>
                <c:ptCount val="1"/>
                <c:pt idx="0">
                  <c:v>30-39 jaar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open.xlsx]Sheet3'!$M$2:$M$10</c:f>
              <c:numCache>
                <c:formatCode>0%</c:formatCode>
                <c:ptCount val="9"/>
                <c:pt idx="0">
                  <c:v>0.15384615384615385</c:v>
                </c:pt>
                <c:pt idx="1">
                  <c:v>0.13186813186813187</c:v>
                </c:pt>
                <c:pt idx="2">
                  <c:v>0.17582417582417584</c:v>
                </c:pt>
                <c:pt idx="3">
                  <c:v>0.2087912087912088</c:v>
                </c:pt>
                <c:pt idx="4">
                  <c:v>0.26373626373626374</c:v>
                </c:pt>
                <c:pt idx="5">
                  <c:v>0.27472527472527475</c:v>
                </c:pt>
                <c:pt idx="6">
                  <c:v>0.31868131868131866</c:v>
                </c:pt>
                <c:pt idx="7">
                  <c:v>0.52747252747252749</c:v>
                </c:pt>
                <c:pt idx="8">
                  <c:v>0.5494505494505495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6D-45CB-A5AC-72EC0A37E568}"/>
            </c:ext>
          </c:extLst>
        </c:ser>
        <c:ser>
          <c:idx val="5"/>
          <c:order val="5"/>
          <c:tx>
            <c:strRef>
              <c:f>'[beverwijk open.xlsx]Sheet3'!$N$1</c:f>
              <c:strCache>
                <c:ptCount val="1"/>
                <c:pt idx="0">
                  <c:v>18-29 jaar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open.xlsx]Sheet3'!$N$2:$N$10</c:f>
              <c:numCache>
                <c:formatCode>0%</c:formatCode>
                <c:ptCount val="9"/>
                <c:pt idx="0">
                  <c:v>0.12844036697247707</c:v>
                </c:pt>
                <c:pt idx="1">
                  <c:v>0.11926605504587157</c:v>
                </c:pt>
                <c:pt idx="2">
                  <c:v>0.19266055045871561</c:v>
                </c:pt>
                <c:pt idx="3">
                  <c:v>0.27522935779816515</c:v>
                </c:pt>
                <c:pt idx="4">
                  <c:v>0.33027522935779818</c:v>
                </c:pt>
                <c:pt idx="5">
                  <c:v>0.40366972477064222</c:v>
                </c:pt>
                <c:pt idx="6">
                  <c:v>0.40366972477064222</c:v>
                </c:pt>
                <c:pt idx="7">
                  <c:v>0.43119266055045874</c:v>
                </c:pt>
                <c:pt idx="8">
                  <c:v>0.3577981651376147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6D-45CB-A5AC-72EC0A37E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14704543"/>
        <c:axId val="2014708703"/>
      </c:barChart>
      <c:catAx>
        <c:axId val="20147045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014708703"/>
        <c:crosses val="autoZero"/>
        <c:auto val="1"/>
        <c:lblAlgn val="ctr"/>
        <c:lblOffset val="100"/>
        <c:noMultiLvlLbl val="0"/>
      </c:catAx>
      <c:valAx>
        <c:axId val="2014708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014704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'[beverwijk open.xlsx]Sheet3'!$I$1</c:f>
              <c:strCache>
                <c:ptCount val="1"/>
                <c:pt idx="0">
                  <c:v>70+ jaar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open.xlsx]Sheet3'!$I$2:$I$10</c:f>
              <c:numCache>
                <c:formatCode>0%</c:formatCode>
                <c:ptCount val="9"/>
                <c:pt idx="0">
                  <c:v>0.18627450980392157</c:v>
                </c:pt>
                <c:pt idx="1">
                  <c:v>2.9411764705882353E-2</c:v>
                </c:pt>
                <c:pt idx="2">
                  <c:v>0.10784313725490197</c:v>
                </c:pt>
                <c:pt idx="3">
                  <c:v>0.30392156862745096</c:v>
                </c:pt>
                <c:pt idx="4">
                  <c:v>0.41176470588235292</c:v>
                </c:pt>
                <c:pt idx="5">
                  <c:v>0.40196078431372551</c:v>
                </c:pt>
                <c:pt idx="6">
                  <c:v>0.25490196078431371</c:v>
                </c:pt>
                <c:pt idx="7">
                  <c:v>0.5490196078431373</c:v>
                </c:pt>
                <c:pt idx="8">
                  <c:v>0.25490196078431371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89-4A36-89AB-5CDD1E664A5D}"/>
            </c:ext>
          </c:extLst>
        </c:ser>
        <c:ser>
          <c:idx val="1"/>
          <c:order val="1"/>
          <c:tx>
            <c:strRef>
              <c:f>'[beverwijk open.xlsx]Sheet3'!$J$1</c:f>
              <c:strCache>
                <c:ptCount val="1"/>
                <c:pt idx="0">
                  <c:v>60-69 jaar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open.xlsx]Sheet3'!$J$2:$J$10</c:f>
              <c:numCache>
                <c:formatCode>0%</c:formatCode>
                <c:ptCount val="9"/>
                <c:pt idx="0">
                  <c:v>0.10227272727272728</c:v>
                </c:pt>
                <c:pt idx="1">
                  <c:v>0.10227272727272728</c:v>
                </c:pt>
                <c:pt idx="2">
                  <c:v>9.0909090909090912E-2</c:v>
                </c:pt>
                <c:pt idx="3">
                  <c:v>0.17045454545454544</c:v>
                </c:pt>
                <c:pt idx="4">
                  <c:v>0.31818181818181818</c:v>
                </c:pt>
                <c:pt idx="5">
                  <c:v>0.34090909090909088</c:v>
                </c:pt>
                <c:pt idx="6">
                  <c:v>0.36363636363636365</c:v>
                </c:pt>
                <c:pt idx="7">
                  <c:v>0.46590909090909088</c:v>
                </c:pt>
                <c:pt idx="8">
                  <c:v>0.65909090909090906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89-4A36-89AB-5CDD1E664A5D}"/>
            </c:ext>
          </c:extLst>
        </c:ser>
        <c:ser>
          <c:idx val="2"/>
          <c:order val="2"/>
          <c:tx>
            <c:strRef>
              <c:f>'[beverwijk open.xlsx]Sheet3'!$K$1</c:f>
              <c:strCache>
                <c:ptCount val="1"/>
                <c:pt idx="0">
                  <c:v>50-59 jaar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open.xlsx]Sheet3'!$K$2:$K$10</c:f>
              <c:numCache>
                <c:formatCode>0%</c:formatCode>
                <c:ptCount val="9"/>
                <c:pt idx="0">
                  <c:v>8.6538461538461536E-2</c:v>
                </c:pt>
                <c:pt idx="1">
                  <c:v>8.6538461538461536E-2</c:v>
                </c:pt>
                <c:pt idx="2">
                  <c:v>7.6923076923076927E-2</c:v>
                </c:pt>
                <c:pt idx="3">
                  <c:v>0.16346153846153846</c:v>
                </c:pt>
                <c:pt idx="4">
                  <c:v>0.29807692307692307</c:v>
                </c:pt>
                <c:pt idx="5">
                  <c:v>0.31730769230769229</c:v>
                </c:pt>
                <c:pt idx="6">
                  <c:v>0.51923076923076927</c:v>
                </c:pt>
                <c:pt idx="7">
                  <c:v>0.44230769230769229</c:v>
                </c:pt>
                <c:pt idx="8">
                  <c:v>0.74038461538461542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89-4A36-89AB-5CDD1E664A5D}"/>
            </c:ext>
          </c:extLst>
        </c:ser>
        <c:ser>
          <c:idx val="3"/>
          <c:order val="3"/>
          <c:tx>
            <c:strRef>
              <c:f>'[beverwijk open.xlsx]Sheet3'!$L$1</c:f>
              <c:strCache>
                <c:ptCount val="1"/>
                <c:pt idx="0">
                  <c:v>40-49 jaar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open.xlsx]Sheet3'!$L$2:$L$10</c:f>
              <c:numCache>
                <c:formatCode>0%</c:formatCode>
                <c:ptCount val="9"/>
                <c:pt idx="0">
                  <c:v>6.741573033707865E-2</c:v>
                </c:pt>
                <c:pt idx="1">
                  <c:v>8.98876404494382E-2</c:v>
                </c:pt>
                <c:pt idx="2">
                  <c:v>0.20224719101123595</c:v>
                </c:pt>
                <c:pt idx="3">
                  <c:v>0.14606741573033707</c:v>
                </c:pt>
                <c:pt idx="4">
                  <c:v>0.19101123595505617</c:v>
                </c:pt>
                <c:pt idx="5">
                  <c:v>0.39325842696629215</c:v>
                </c:pt>
                <c:pt idx="6">
                  <c:v>0.48314606741573035</c:v>
                </c:pt>
                <c:pt idx="7">
                  <c:v>0.5056179775280899</c:v>
                </c:pt>
                <c:pt idx="8">
                  <c:v>0.6629213483146067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89-4A36-89AB-5CDD1E664A5D}"/>
            </c:ext>
          </c:extLst>
        </c:ser>
        <c:ser>
          <c:idx val="4"/>
          <c:order val="4"/>
          <c:tx>
            <c:strRef>
              <c:f>'[beverwijk open.xlsx]Sheet3'!$M$1</c:f>
              <c:strCache>
                <c:ptCount val="1"/>
                <c:pt idx="0">
                  <c:v>30-39 jaar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open.xlsx]Sheet3'!$M$2:$M$10</c:f>
              <c:numCache>
                <c:formatCode>0%</c:formatCode>
                <c:ptCount val="9"/>
                <c:pt idx="0">
                  <c:v>4.3956043956043959E-2</c:v>
                </c:pt>
                <c:pt idx="1">
                  <c:v>5.4945054945054944E-2</c:v>
                </c:pt>
                <c:pt idx="2">
                  <c:v>0.18681318681318682</c:v>
                </c:pt>
                <c:pt idx="3">
                  <c:v>0.15384615384615385</c:v>
                </c:pt>
                <c:pt idx="4">
                  <c:v>0.26373626373626374</c:v>
                </c:pt>
                <c:pt idx="5">
                  <c:v>0.43956043956043955</c:v>
                </c:pt>
                <c:pt idx="6">
                  <c:v>0.52747252747252749</c:v>
                </c:pt>
                <c:pt idx="7">
                  <c:v>0.52747252747252749</c:v>
                </c:pt>
                <c:pt idx="8">
                  <c:v>0.64835164835164838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89-4A36-89AB-5CDD1E664A5D}"/>
            </c:ext>
          </c:extLst>
        </c:ser>
        <c:ser>
          <c:idx val="5"/>
          <c:order val="5"/>
          <c:tx>
            <c:strRef>
              <c:f>'[beverwijk open.xlsx]Sheet3'!$N$1</c:f>
              <c:strCache>
                <c:ptCount val="1"/>
                <c:pt idx="0">
                  <c:v>18-29 jaar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open.xlsx]Sheet3'!$H$2:$H$10</c:f>
              <c:strCache>
                <c:ptCount val="9"/>
                <c:pt idx="0">
                  <c:v>Anders, namelijk:</c:v>
                </c:pt>
                <c:pt idx="1">
                  <c:v>Geluidsoverlast evenementen</c:v>
                </c:pt>
                <c:pt idx="2">
                  <c:v>Hondenpoep</c:v>
                </c:pt>
                <c:pt idx="3">
                  <c:v>Parkeren</c:v>
                </c:pt>
                <c:pt idx="4">
                  <c:v>Afval </c:v>
                </c:pt>
                <c:pt idx="5">
                  <c:v>Rommel op straat/park</c:v>
                </c:pt>
                <c:pt idx="6">
                  <c:v>Jeugdoverlast</c:v>
                </c:pt>
                <c:pt idx="7">
                  <c:v>Verkeer</c:v>
                </c:pt>
                <c:pt idx="8">
                  <c:v>Alcohol &amp; drugsoverlast</c:v>
                </c:pt>
              </c:strCache>
            </c:strRef>
          </c:cat>
          <c:val>
            <c:numRef>
              <c:f>'[beverwijk open.xlsx]Sheet3'!$N$2:$N$10</c:f>
              <c:numCache>
                <c:formatCode>0%</c:formatCode>
                <c:ptCount val="9"/>
                <c:pt idx="0">
                  <c:v>9.1743119266055051E-2</c:v>
                </c:pt>
                <c:pt idx="1">
                  <c:v>2.7522935779816515E-2</c:v>
                </c:pt>
                <c:pt idx="2">
                  <c:v>0.11009174311926606</c:v>
                </c:pt>
                <c:pt idx="3">
                  <c:v>0.25688073394495414</c:v>
                </c:pt>
                <c:pt idx="4">
                  <c:v>0.22935779816513763</c:v>
                </c:pt>
                <c:pt idx="5">
                  <c:v>0.44036697247706424</c:v>
                </c:pt>
                <c:pt idx="6">
                  <c:v>0.51376146788990829</c:v>
                </c:pt>
                <c:pt idx="7">
                  <c:v>0.43119266055045874</c:v>
                </c:pt>
                <c:pt idx="8">
                  <c:v>0.59633027522935778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89-4A36-89AB-5CDD1E664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14704543"/>
        <c:axId val="2014708703"/>
      </c:barChart>
      <c:catAx>
        <c:axId val="20147045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014708703"/>
        <c:crosses val="autoZero"/>
        <c:auto val="1"/>
        <c:lblAlgn val="ctr"/>
        <c:lblOffset val="100"/>
        <c:noMultiLvlLbl val="0"/>
      </c:catAx>
      <c:valAx>
        <c:axId val="2014708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014704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2E-4967-803B-78D587CD0284}"/>
              </c:ext>
            </c:extLst>
          </c:dPt>
          <c:cat>
            <c:strRef>
              <c:f>'[beverwijk open.xlsx]Sheet3'!$C$42:$C$52</c:f>
              <c:strCache>
                <c:ptCount val="11"/>
                <c:pt idx="0">
                  <c:v>Vondelkwartier</c:v>
                </c:pt>
                <c:pt idx="1">
                  <c:v>Broekpolder</c:v>
                </c:pt>
                <c:pt idx="2">
                  <c:v>Noord-West Tuinbouwgebied</c:v>
                </c:pt>
                <c:pt idx="3">
                  <c:v>Warande</c:v>
                </c:pt>
                <c:pt idx="4">
                  <c:v>Kuenenkwartier</c:v>
                </c:pt>
                <c:pt idx="5">
                  <c:v>Gemiddelde</c:v>
                </c:pt>
                <c:pt idx="6">
                  <c:v>Wijk aan Zee</c:v>
                </c:pt>
                <c:pt idx="7">
                  <c:v>Meerenstein</c:v>
                </c:pt>
                <c:pt idx="8">
                  <c:v>Oranjebuurt</c:v>
                </c:pt>
                <c:pt idx="9">
                  <c:v>Centrum</c:v>
                </c:pt>
                <c:pt idx="10">
                  <c:v>Oosterwijk</c:v>
                </c:pt>
              </c:strCache>
            </c:strRef>
          </c:cat>
          <c:val>
            <c:numRef>
              <c:f>'[beverwijk open.xlsx]Sheet3'!$D$42:$D$52</c:f>
              <c:numCache>
                <c:formatCode>General</c:formatCode>
                <c:ptCount val="11"/>
                <c:pt idx="0">
                  <c:v>7.1525423728813555</c:v>
                </c:pt>
                <c:pt idx="1">
                  <c:v>6.9518072289156629</c:v>
                </c:pt>
                <c:pt idx="2">
                  <c:v>6.5909090909090908</c:v>
                </c:pt>
                <c:pt idx="3">
                  <c:v>6.3809523809523814</c:v>
                </c:pt>
                <c:pt idx="4">
                  <c:v>6.2597402597402594</c:v>
                </c:pt>
                <c:pt idx="5">
                  <c:v>6.22</c:v>
                </c:pt>
                <c:pt idx="6">
                  <c:v>6.1212121212121211</c:v>
                </c:pt>
                <c:pt idx="7">
                  <c:v>6.0813953488372094</c:v>
                </c:pt>
                <c:pt idx="8">
                  <c:v>5.833333333333333</c:v>
                </c:pt>
                <c:pt idx="9">
                  <c:v>5.6781609195402298</c:v>
                </c:pt>
                <c:pt idx="10">
                  <c:v>5.3125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2E-4967-803B-78D587CD0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27"/>
        <c:axId val="272310671"/>
        <c:axId val="272311919"/>
      </c:barChart>
      <c:catAx>
        <c:axId val="272310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2311919"/>
        <c:crosses val="autoZero"/>
        <c:auto val="1"/>
        <c:lblAlgn val="ctr"/>
        <c:lblOffset val="100"/>
        <c:noMultiLvlLbl val="0"/>
      </c:catAx>
      <c:valAx>
        <c:axId val="272311919"/>
        <c:scaling>
          <c:orientation val="minMax"/>
          <c:max val="7.5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2310671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open.xlsx]Sheet3'!$B$68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open.xlsx]Sheet3'!$C$68:$L$68</c:f>
              <c:numCache>
                <c:formatCode>0%</c:formatCode>
                <c:ptCount val="10"/>
                <c:pt idx="1">
                  <c:v>2.3E-2</c:v>
                </c:pt>
                <c:pt idx="4">
                  <c:v>2.3E-2</c:v>
                </c:pt>
                <c:pt idx="6">
                  <c:v>3.2000000000000001E-2</c:v>
                </c:pt>
                <c:pt idx="7">
                  <c:v>5.1999999999999998E-2</c:v>
                </c:pt>
                <c:pt idx="8">
                  <c:v>0.05</c:v>
                </c:pt>
                <c:pt idx="9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E-4F08-8BF8-BC5F5BC6F6E9}"/>
            </c:ext>
          </c:extLst>
        </c:ser>
        <c:ser>
          <c:idx val="1"/>
          <c:order val="1"/>
          <c:tx>
            <c:strRef>
              <c:f>'[beverwijk open.xlsx]Sheet3'!$B$69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open.xlsx]Sheet3'!$C$69:$L$69</c:f>
              <c:numCache>
                <c:formatCode>0%</c:formatCode>
                <c:ptCount val="10"/>
                <c:pt idx="0">
                  <c:v>2.4E-2</c:v>
                </c:pt>
                <c:pt idx="1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BE-4F08-8BF8-BC5F5BC6F6E9}"/>
            </c:ext>
          </c:extLst>
        </c:ser>
        <c:ser>
          <c:idx val="2"/>
          <c:order val="2"/>
          <c:tx>
            <c:strRef>
              <c:f>'[beverwijk open.xlsx]Sheet3'!$B$70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open.xlsx]Sheet3'!$C$70:$L$70</c:f>
              <c:numCache>
                <c:formatCode>0%</c:formatCode>
                <c:ptCount val="10"/>
                <c:pt idx="0">
                  <c:v>9.6000000000000002E-2</c:v>
                </c:pt>
                <c:pt idx="1">
                  <c:v>0.126</c:v>
                </c:pt>
                <c:pt idx="2">
                  <c:v>0.115</c:v>
                </c:pt>
                <c:pt idx="3">
                  <c:v>8.1000000000000003E-2</c:v>
                </c:pt>
                <c:pt idx="4">
                  <c:v>0.14000000000000001</c:v>
                </c:pt>
                <c:pt idx="6">
                  <c:v>0.129</c:v>
                </c:pt>
                <c:pt idx="7">
                  <c:v>0.121</c:v>
                </c:pt>
                <c:pt idx="8">
                  <c:v>0.05</c:v>
                </c:pt>
                <c:pt idx="9">
                  <c:v>0.121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BE-4F08-8BF8-BC5F5BC6F6E9}"/>
            </c:ext>
          </c:extLst>
        </c:ser>
        <c:ser>
          <c:idx val="3"/>
          <c:order val="3"/>
          <c:tx>
            <c:strRef>
              <c:f>'[beverwijk open.xlsx]Sheet3'!$B$71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open.xlsx]Sheet3'!$C$71:$L$71</c:f>
              <c:numCache>
                <c:formatCode>0%</c:formatCode>
                <c:ptCount val="10"/>
                <c:pt idx="0">
                  <c:v>0.28899999999999998</c:v>
                </c:pt>
                <c:pt idx="1">
                  <c:v>0.40200000000000002</c:v>
                </c:pt>
                <c:pt idx="2">
                  <c:v>0.436</c:v>
                </c:pt>
                <c:pt idx="3">
                  <c:v>0.38400000000000001</c:v>
                </c:pt>
                <c:pt idx="4">
                  <c:v>0.41899999999999998</c:v>
                </c:pt>
                <c:pt idx="5">
                  <c:v>0.36399999999999999</c:v>
                </c:pt>
                <c:pt idx="6">
                  <c:v>0.41899999999999998</c:v>
                </c:pt>
                <c:pt idx="7">
                  <c:v>0.48299999999999998</c:v>
                </c:pt>
                <c:pt idx="8">
                  <c:v>0.4</c:v>
                </c:pt>
                <c:pt idx="9">
                  <c:v>0.48499999999999999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BE-4F08-8BF8-BC5F5BC6F6E9}"/>
            </c:ext>
          </c:extLst>
        </c:ser>
        <c:ser>
          <c:idx val="4"/>
          <c:order val="4"/>
          <c:tx>
            <c:strRef>
              <c:f>'[beverwijk open.xlsx]Sheet3'!$B$72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open.xlsx]Sheet3'!$C$72:$L$72</c:f>
              <c:numCache>
                <c:formatCode>0%</c:formatCode>
                <c:ptCount val="10"/>
                <c:pt idx="0">
                  <c:v>0.59</c:v>
                </c:pt>
                <c:pt idx="1">
                  <c:v>0.42499999999999999</c:v>
                </c:pt>
                <c:pt idx="2">
                  <c:v>0.44900000000000001</c:v>
                </c:pt>
                <c:pt idx="3">
                  <c:v>0.53500000000000003</c:v>
                </c:pt>
                <c:pt idx="4">
                  <c:v>0.41899999999999998</c:v>
                </c:pt>
                <c:pt idx="5">
                  <c:v>0.63600000000000001</c:v>
                </c:pt>
                <c:pt idx="6">
                  <c:v>0.41899999999999998</c:v>
                </c:pt>
                <c:pt idx="7">
                  <c:v>0.34499999999999997</c:v>
                </c:pt>
                <c:pt idx="8">
                  <c:v>0.5</c:v>
                </c:pt>
                <c:pt idx="9">
                  <c:v>0.33300000000000002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BE-4F08-8BF8-BC5F5BC6F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276597439"/>
        <c:axId val="276600351"/>
      </c:barChart>
      <c:catAx>
        <c:axId val="276597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600351"/>
        <c:crosses val="autoZero"/>
        <c:auto val="1"/>
        <c:lblAlgn val="ctr"/>
        <c:lblOffset val="100"/>
        <c:noMultiLvlLbl val="0"/>
      </c:catAx>
      <c:valAx>
        <c:axId val="276600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97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open.xlsx]Sheet3'!$B$68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open.xlsx]Sheet3'!$C$68:$L$68</c:f>
              <c:numCache>
                <c:formatCode>0%</c:formatCode>
                <c:ptCount val="10"/>
                <c:pt idx="0">
                  <c:v>2.4E-2</c:v>
                </c:pt>
                <c:pt idx="1">
                  <c:v>4.4999999999999998E-2</c:v>
                </c:pt>
                <c:pt idx="3">
                  <c:v>2.3E-2</c:v>
                </c:pt>
                <c:pt idx="4">
                  <c:v>2.3E-2</c:v>
                </c:pt>
                <c:pt idx="7">
                  <c:v>5.1999999999999998E-2</c:v>
                </c:pt>
                <c:pt idx="9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F-41E7-98B8-4C559FB1CC16}"/>
            </c:ext>
          </c:extLst>
        </c:ser>
        <c:ser>
          <c:idx val="1"/>
          <c:order val="1"/>
          <c:tx>
            <c:strRef>
              <c:f>'[beverwijk open.xlsx]Sheet3'!$B$69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open.xlsx]Sheet3'!$C$69:$L$69</c:f>
              <c:numCache>
                <c:formatCode>0%</c:formatCode>
                <c:ptCount val="10"/>
                <c:pt idx="0">
                  <c:v>9.8000000000000004E-2</c:v>
                </c:pt>
                <c:pt idx="1">
                  <c:v>4.4999999999999998E-2</c:v>
                </c:pt>
                <c:pt idx="3">
                  <c:v>3.4000000000000002E-2</c:v>
                </c:pt>
                <c:pt idx="6">
                  <c:v>3.3000000000000002E-2</c:v>
                </c:pt>
                <c:pt idx="7">
                  <c:v>5.1999999999999998E-2</c:v>
                </c:pt>
                <c:pt idx="9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0F-41E7-98B8-4C559FB1CC16}"/>
            </c:ext>
          </c:extLst>
        </c:ser>
        <c:ser>
          <c:idx val="2"/>
          <c:order val="2"/>
          <c:tx>
            <c:strRef>
              <c:f>'[beverwijk open.xlsx]Sheet3'!$B$70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open.xlsx]Sheet3'!$C$70:$L$70</c:f>
              <c:numCache>
                <c:formatCode>0%</c:formatCode>
                <c:ptCount val="10"/>
                <c:pt idx="0">
                  <c:v>0.159</c:v>
                </c:pt>
                <c:pt idx="1">
                  <c:v>9.0999999999999998E-2</c:v>
                </c:pt>
                <c:pt idx="2">
                  <c:v>0.09</c:v>
                </c:pt>
                <c:pt idx="3">
                  <c:v>0.115</c:v>
                </c:pt>
                <c:pt idx="4">
                  <c:v>9.2999999999999999E-2</c:v>
                </c:pt>
                <c:pt idx="5">
                  <c:v>4.4999999999999998E-2</c:v>
                </c:pt>
                <c:pt idx="6">
                  <c:v>0.1</c:v>
                </c:pt>
                <c:pt idx="7">
                  <c:v>3.4000000000000002E-2</c:v>
                </c:pt>
                <c:pt idx="8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0F-41E7-98B8-4C559FB1CC16}"/>
            </c:ext>
          </c:extLst>
        </c:ser>
        <c:ser>
          <c:idx val="3"/>
          <c:order val="3"/>
          <c:tx>
            <c:strRef>
              <c:f>'[beverwijk open.xlsx]Sheet3'!$B$71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open.xlsx]Sheet3'!$C$71:$L$71</c:f>
              <c:numCache>
                <c:formatCode>0%</c:formatCode>
                <c:ptCount val="10"/>
                <c:pt idx="0">
                  <c:v>0.20699999999999999</c:v>
                </c:pt>
                <c:pt idx="1">
                  <c:v>0.29499999999999998</c:v>
                </c:pt>
                <c:pt idx="2">
                  <c:v>0.34599999999999997</c:v>
                </c:pt>
                <c:pt idx="3">
                  <c:v>0.28699999999999998</c:v>
                </c:pt>
                <c:pt idx="4">
                  <c:v>0.14000000000000001</c:v>
                </c:pt>
                <c:pt idx="5">
                  <c:v>0.34300000000000003</c:v>
                </c:pt>
                <c:pt idx="6">
                  <c:v>0.2</c:v>
                </c:pt>
                <c:pt idx="7">
                  <c:v>0.29299999999999998</c:v>
                </c:pt>
                <c:pt idx="8">
                  <c:v>0.35</c:v>
                </c:pt>
                <c:pt idx="9">
                  <c:v>0.48499999999999999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0F-41E7-98B8-4C559FB1CC16}"/>
            </c:ext>
          </c:extLst>
        </c:ser>
        <c:ser>
          <c:idx val="4"/>
          <c:order val="4"/>
          <c:tx>
            <c:strRef>
              <c:f>'[beverwijk open.xlsx]Sheet3'!$B$72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open.xlsx]Sheet3'!$C$72:$L$72</c:f>
              <c:numCache>
                <c:formatCode>0%</c:formatCode>
                <c:ptCount val="10"/>
                <c:pt idx="0">
                  <c:v>0.51200000000000001</c:v>
                </c:pt>
                <c:pt idx="1">
                  <c:v>0.52300000000000002</c:v>
                </c:pt>
                <c:pt idx="2">
                  <c:v>0.56399999999999995</c:v>
                </c:pt>
                <c:pt idx="3">
                  <c:v>0.54</c:v>
                </c:pt>
                <c:pt idx="4">
                  <c:v>0.74399999999999999</c:v>
                </c:pt>
                <c:pt idx="5">
                  <c:v>0.61199999999999999</c:v>
                </c:pt>
                <c:pt idx="6">
                  <c:v>0.66700000000000004</c:v>
                </c:pt>
                <c:pt idx="7">
                  <c:v>0.56899999999999995</c:v>
                </c:pt>
                <c:pt idx="8">
                  <c:v>0.55000000000000004</c:v>
                </c:pt>
                <c:pt idx="9">
                  <c:v>0.42399999999999999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0F-41E7-98B8-4C559FB1C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276597439"/>
        <c:axId val="276600351"/>
      </c:barChart>
      <c:catAx>
        <c:axId val="276597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600351"/>
        <c:crosses val="autoZero"/>
        <c:auto val="1"/>
        <c:lblAlgn val="ctr"/>
        <c:lblOffset val="100"/>
        <c:noMultiLvlLbl val="0"/>
      </c:catAx>
      <c:valAx>
        <c:axId val="276600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97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open.xlsx]Sheet3'!$B$68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open.xlsx]Sheet3'!$C$68:$L$68</c:f>
              <c:numCache>
                <c:formatCode>0%</c:formatCode>
                <c:ptCount val="10"/>
                <c:pt idx="0">
                  <c:v>0.13300000000000001</c:v>
                </c:pt>
                <c:pt idx="1">
                  <c:v>3.4000000000000002E-2</c:v>
                </c:pt>
                <c:pt idx="2">
                  <c:v>2.5999999999999999E-2</c:v>
                </c:pt>
                <c:pt idx="3">
                  <c:v>6.9000000000000006E-2</c:v>
                </c:pt>
                <c:pt idx="4">
                  <c:v>0.16700000000000001</c:v>
                </c:pt>
                <c:pt idx="5">
                  <c:v>0.03</c:v>
                </c:pt>
                <c:pt idx="6">
                  <c:v>3.3000000000000002E-2</c:v>
                </c:pt>
                <c:pt idx="7">
                  <c:v>5.1999999999999998E-2</c:v>
                </c:pt>
                <c:pt idx="8">
                  <c:v>0.05</c:v>
                </c:pt>
                <c:pt idx="9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B-4AA8-8254-E1870E3E196B}"/>
            </c:ext>
          </c:extLst>
        </c:ser>
        <c:ser>
          <c:idx val="1"/>
          <c:order val="1"/>
          <c:tx>
            <c:strRef>
              <c:f>'[beverwijk open.xlsx]Sheet3'!$B$69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open.xlsx]Sheet3'!$C$69:$L$69</c:f>
              <c:numCache>
                <c:formatCode>0%</c:formatCode>
                <c:ptCount val="10"/>
                <c:pt idx="0">
                  <c:v>0.24099999999999999</c:v>
                </c:pt>
                <c:pt idx="1">
                  <c:v>0.114</c:v>
                </c:pt>
                <c:pt idx="2">
                  <c:v>0.13</c:v>
                </c:pt>
                <c:pt idx="3">
                  <c:v>0.08</c:v>
                </c:pt>
                <c:pt idx="4">
                  <c:v>7.0999999999999994E-2</c:v>
                </c:pt>
                <c:pt idx="5">
                  <c:v>9.0999999999999998E-2</c:v>
                </c:pt>
                <c:pt idx="6">
                  <c:v>0.2</c:v>
                </c:pt>
                <c:pt idx="7">
                  <c:v>0.10299999999999999</c:v>
                </c:pt>
                <c:pt idx="8">
                  <c:v>0.05</c:v>
                </c:pt>
                <c:pt idx="9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DB-4AA8-8254-E1870E3E196B}"/>
            </c:ext>
          </c:extLst>
        </c:ser>
        <c:ser>
          <c:idx val="2"/>
          <c:order val="2"/>
          <c:tx>
            <c:strRef>
              <c:f>'[beverwijk open.xlsx]Sheet3'!$B$70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open.xlsx]Sheet3'!$C$70:$L$70</c:f>
              <c:numCache>
                <c:formatCode>0%</c:formatCode>
                <c:ptCount val="10"/>
                <c:pt idx="0">
                  <c:v>0.20499999999999999</c:v>
                </c:pt>
                <c:pt idx="1">
                  <c:v>0.25</c:v>
                </c:pt>
                <c:pt idx="2">
                  <c:v>0.28599999999999998</c:v>
                </c:pt>
                <c:pt idx="3">
                  <c:v>0.26400000000000001</c:v>
                </c:pt>
                <c:pt idx="4">
                  <c:v>0.214</c:v>
                </c:pt>
                <c:pt idx="5">
                  <c:v>0.318</c:v>
                </c:pt>
                <c:pt idx="6">
                  <c:v>0.16700000000000001</c:v>
                </c:pt>
                <c:pt idx="7">
                  <c:v>0.25900000000000001</c:v>
                </c:pt>
                <c:pt idx="8">
                  <c:v>0.25</c:v>
                </c:pt>
                <c:pt idx="9">
                  <c:v>0.27300000000000002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DB-4AA8-8254-E1870E3E196B}"/>
            </c:ext>
          </c:extLst>
        </c:ser>
        <c:ser>
          <c:idx val="3"/>
          <c:order val="3"/>
          <c:tx>
            <c:strRef>
              <c:f>'[beverwijk open.xlsx]Sheet3'!$B$71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open.xlsx]Sheet3'!$C$71:$L$71</c:f>
              <c:numCache>
                <c:formatCode>0%</c:formatCode>
                <c:ptCount val="10"/>
                <c:pt idx="0">
                  <c:v>0.217</c:v>
                </c:pt>
                <c:pt idx="1">
                  <c:v>0.307</c:v>
                </c:pt>
                <c:pt idx="2">
                  <c:v>0.35099999999999998</c:v>
                </c:pt>
                <c:pt idx="3">
                  <c:v>0.29899999999999999</c:v>
                </c:pt>
                <c:pt idx="4">
                  <c:v>0.26200000000000001</c:v>
                </c:pt>
                <c:pt idx="5">
                  <c:v>0.33300000000000002</c:v>
                </c:pt>
                <c:pt idx="6">
                  <c:v>0.23300000000000001</c:v>
                </c:pt>
                <c:pt idx="7">
                  <c:v>0.34499999999999997</c:v>
                </c:pt>
                <c:pt idx="8">
                  <c:v>0.2</c:v>
                </c:pt>
                <c:pt idx="9">
                  <c:v>0.27300000000000002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DB-4AA8-8254-E1870E3E196B}"/>
            </c:ext>
          </c:extLst>
        </c:ser>
        <c:ser>
          <c:idx val="4"/>
          <c:order val="4"/>
          <c:tx>
            <c:strRef>
              <c:f>'[beverwijk open.xlsx]Sheet3'!$B$72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open.xlsx]Sheet3'!$C$72:$L$72</c:f>
              <c:numCache>
                <c:formatCode>0%</c:formatCode>
                <c:ptCount val="10"/>
                <c:pt idx="0">
                  <c:v>0.20499999999999999</c:v>
                </c:pt>
                <c:pt idx="1">
                  <c:v>0.29499999999999998</c:v>
                </c:pt>
                <c:pt idx="2">
                  <c:v>0.20799999999999999</c:v>
                </c:pt>
                <c:pt idx="3">
                  <c:v>0.28699999999999998</c:v>
                </c:pt>
                <c:pt idx="4">
                  <c:v>0.28599999999999998</c:v>
                </c:pt>
                <c:pt idx="5">
                  <c:v>0.22700000000000001</c:v>
                </c:pt>
                <c:pt idx="6">
                  <c:v>0.36699999999999999</c:v>
                </c:pt>
                <c:pt idx="7">
                  <c:v>0.24099999999999999</c:v>
                </c:pt>
                <c:pt idx="8">
                  <c:v>0.45</c:v>
                </c:pt>
                <c:pt idx="9">
                  <c:v>0.36399999999999999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DB-4AA8-8254-E1870E3E1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276597439"/>
        <c:axId val="276600351"/>
      </c:barChart>
      <c:catAx>
        <c:axId val="276597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600351"/>
        <c:crosses val="autoZero"/>
        <c:auto val="1"/>
        <c:lblAlgn val="ctr"/>
        <c:lblOffset val="100"/>
        <c:noMultiLvlLbl val="0"/>
      </c:catAx>
      <c:valAx>
        <c:axId val="276600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97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open.xlsx]Sheet3'!$B$68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open.xlsx]Sheet3'!$C$68:$L$68</c:f>
              <c:numCache>
                <c:formatCode>0%</c:formatCode>
                <c:ptCount val="10"/>
                <c:pt idx="0">
                  <c:v>0.30099999999999999</c:v>
                </c:pt>
                <c:pt idx="1">
                  <c:v>0.08</c:v>
                </c:pt>
                <c:pt idx="2">
                  <c:v>0.13300000000000001</c:v>
                </c:pt>
                <c:pt idx="3">
                  <c:v>0.151</c:v>
                </c:pt>
                <c:pt idx="5">
                  <c:v>9.4E-2</c:v>
                </c:pt>
                <c:pt idx="6">
                  <c:v>0.2</c:v>
                </c:pt>
                <c:pt idx="7">
                  <c:v>0.224</c:v>
                </c:pt>
                <c:pt idx="8">
                  <c:v>0.105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E-45B0-8BD1-BCF4A9DAED41}"/>
            </c:ext>
          </c:extLst>
        </c:ser>
        <c:ser>
          <c:idx val="1"/>
          <c:order val="1"/>
          <c:tx>
            <c:strRef>
              <c:f>'[beverwijk open.xlsx]Sheet3'!$B$69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open.xlsx]Sheet3'!$C$69:$L$69</c:f>
              <c:numCache>
                <c:formatCode>0%</c:formatCode>
                <c:ptCount val="10"/>
                <c:pt idx="0">
                  <c:v>0.27700000000000002</c:v>
                </c:pt>
                <c:pt idx="1">
                  <c:v>0.29499999999999998</c:v>
                </c:pt>
                <c:pt idx="2">
                  <c:v>0.187</c:v>
                </c:pt>
                <c:pt idx="3">
                  <c:v>0.20899999999999999</c:v>
                </c:pt>
                <c:pt idx="4">
                  <c:v>0.27900000000000003</c:v>
                </c:pt>
                <c:pt idx="5">
                  <c:v>0.20300000000000001</c:v>
                </c:pt>
                <c:pt idx="6">
                  <c:v>0.16700000000000001</c:v>
                </c:pt>
                <c:pt idx="7">
                  <c:v>0.13800000000000001</c:v>
                </c:pt>
                <c:pt idx="8">
                  <c:v>0.36799999999999999</c:v>
                </c:pt>
                <c:pt idx="9">
                  <c:v>0.21199999999999999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FE-45B0-8BD1-BCF4A9DAED41}"/>
            </c:ext>
          </c:extLst>
        </c:ser>
        <c:ser>
          <c:idx val="2"/>
          <c:order val="2"/>
          <c:tx>
            <c:strRef>
              <c:f>'[beverwijk open.xlsx]Sheet3'!$B$70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open.xlsx]Sheet3'!$C$70:$L$70</c:f>
              <c:numCache>
                <c:formatCode>0%</c:formatCode>
                <c:ptCount val="10"/>
                <c:pt idx="0">
                  <c:v>0.30099999999999999</c:v>
                </c:pt>
                <c:pt idx="1">
                  <c:v>0.20499999999999999</c:v>
                </c:pt>
                <c:pt idx="2">
                  <c:v>0.45300000000000001</c:v>
                </c:pt>
                <c:pt idx="3">
                  <c:v>0.314</c:v>
                </c:pt>
                <c:pt idx="4">
                  <c:v>0.41899999999999998</c:v>
                </c:pt>
                <c:pt idx="5">
                  <c:v>0.438</c:v>
                </c:pt>
                <c:pt idx="6">
                  <c:v>0.4</c:v>
                </c:pt>
                <c:pt idx="7">
                  <c:v>0.379</c:v>
                </c:pt>
                <c:pt idx="8">
                  <c:v>0.26300000000000001</c:v>
                </c:pt>
                <c:pt idx="9">
                  <c:v>0.51500000000000001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FE-45B0-8BD1-BCF4A9DAED41}"/>
            </c:ext>
          </c:extLst>
        </c:ser>
        <c:ser>
          <c:idx val="3"/>
          <c:order val="3"/>
          <c:tx>
            <c:strRef>
              <c:f>'[beverwijk open.xlsx]Sheet3'!$B$71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open.xlsx]Sheet3'!$C$71:$L$71</c:f>
              <c:numCache>
                <c:formatCode>0%</c:formatCode>
                <c:ptCount val="10"/>
                <c:pt idx="0">
                  <c:v>9.6000000000000002E-2</c:v>
                </c:pt>
                <c:pt idx="1">
                  <c:v>0.216</c:v>
                </c:pt>
                <c:pt idx="2">
                  <c:v>0.14699999999999999</c:v>
                </c:pt>
                <c:pt idx="3">
                  <c:v>0.23300000000000001</c:v>
                </c:pt>
                <c:pt idx="4">
                  <c:v>0.20899999999999999</c:v>
                </c:pt>
                <c:pt idx="5">
                  <c:v>0.23400000000000001</c:v>
                </c:pt>
                <c:pt idx="6">
                  <c:v>0.16700000000000001</c:v>
                </c:pt>
                <c:pt idx="7">
                  <c:v>0.20699999999999999</c:v>
                </c:pt>
                <c:pt idx="8">
                  <c:v>0.105</c:v>
                </c:pt>
                <c:pt idx="9">
                  <c:v>0.21199999999999999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FE-45B0-8BD1-BCF4A9DAED41}"/>
            </c:ext>
          </c:extLst>
        </c:ser>
        <c:ser>
          <c:idx val="4"/>
          <c:order val="4"/>
          <c:tx>
            <c:strRef>
              <c:f>'[beverwijk open.xlsx]Sheet3'!$B$72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open.xlsx]Sheet3'!$C$72:$L$72</c:f>
              <c:numCache>
                <c:formatCode>0%</c:formatCode>
                <c:ptCount val="10"/>
                <c:pt idx="0">
                  <c:v>2.4E-2</c:v>
                </c:pt>
                <c:pt idx="1">
                  <c:v>0.20499999999999999</c:v>
                </c:pt>
                <c:pt idx="2">
                  <c:v>0.08</c:v>
                </c:pt>
                <c:pt idx="3">
                  <c:v>9.2999999999999999E-2</c:v>
                </c:pt>
                <c:pt idx="4">
                  <c:v>9.2999999999999999E-2</c:v>
                </c:pt>
                <c:pt idx="5">
                  <c:v>3.1E-2</c:v>
                </c:pt>
                <c:pt idx="6">
                  <c:v>6.7000000000000004E-2</c:v>
                </c:pt>
                <c:pt idx="7">
                  <c:v>5.1999999999999998E-2</c:v>
                </c:pt>
                <c:pt idx="8">
                  <c:v>0.158</c:v>
                </c:pt>
                <c:pt idx="9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FE-45B0-8BD1-BCF4A9DAE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276597439"/>
        <c:axId val="276600351"/>
      </c:barChart>
      <c:catAx>
        <c:axId val="276597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600351"/>
        <c:crosses val="autoZero"/>
        <c:auto val="1"/>
        <c:lblAlgn val="ctr"/>
        <c:lblOffset val="100"/>
        <c:noMultiLvlLbl val="0"/>
      </c:catAx>
      <c:valAx>
        <c:axId val="276600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97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'[beverwijk open.xlsx]Sheet3'!$B$68</c:f>
              <c:strCache>
                <c:ptCount val="1"/>
                <c:pt idx="0">
                  <c:v>Zeer onbelangrijk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open.xlsx]Sheet3'!$C$68:$L$68</c:f>
              <c:numCache>
                <c:formatCode>0%</c:formatCode>
                <c:ptCount val="10"/>
                <c:pt idx="0">
                  <c:v>3.5999999999999997E-2</c:v>
                </c:pt>
                <c:pt idx="1">
                  <c:v>3.4000000000000002E-2</c:v>
                </c:pt>
                <c:pt idx="2">
                  <c:v>1.2999999999999999E-2</c:v>
                </c:pt>
                <c:pt idx="4">
                  <c:v>4.7E-2</c:v>
                </c:pt>
                <c:pt idx="8">
                  <c:v>0.05</c:v>
                </c:pt>
                <c:pt idx="9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92-4632-8260-84301526C2BD}"/>
            </c:ext>
          </c:extLst>
        </c:ser>
        <c:ser>
          <c:idx val="1"/>
          <c:order val="1"/>
          <c:tx>
            <c:strRef>
              <c:f>'[beverwijk open.xlsx]Sheet3'!$B$69</c:f>
              <c:strCache>
                <c:ptCount val="1"/>
                <c:pt idx="0">
                  <c:v>Onbelangrijk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open.xlsx]Sheet3'!$C$69:$L$69</c:f>
              <c:numCache>
                <c:formatCode>0%</c:formatCode>
                <c:ptCount val="10"/>
                <c:pt idx="0">
                  <c:v>3.5999999999999997E-2</c:v>
                </c:pt>
                <c:pt idx="1">
                  <c:v>2.3E-2</c:v>
                </c:pt>
                <c:pt idx="6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92-4632-8260-84301526C2BD}"/>
            </c:ext>
          </c:extLst>
        </c:ser>
        <c:ser>
          <c:idx val="2"/>
          <c:order val="2"/>
          <c:tx>
            <c:strRef>
              <c:f>'[beverwijk open.xlsx]Sheet3'!$B$70</c:f>
              <c:strCache>
                <c:ptCount val="1"/>
                <c:pt idx="0">
                  <c:v>Neutraal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open.xlsx]Sheet3'!$C$70:$L$70</c:f>
              <c:numCache>
                <c:formatCode>0%</c:formatCode>
                <c:ptCount val="10"/>
                <c:pt idx="0">
                  <c:v>9.5000000000000001E-2</c:v>
                </c:pt>
                <c:pt idx="1">
                  <c:v>5.7000000000000002E-2</c:v>
                </c:pt>
                <c:pt idx="2">
                  <c:v>5.0999999999999997E-2</c:v>
                </c:pt>
                <c:pt idx="3">
                  <c:v>2.3E-2</c:v>
                </c:pt>
                <c:pt idx="4">
                  <c:v>4.7E-2</c:v>
                </c:pt>
                <c:pt idx="6">
                  <c:v>6.5000000000000002E-2</c:v>
                </c:pt>
                <c:pt idx="7">
                  <c:v>0.10299999999999999</c:v>
                </c:pt>
                <c:pt idx="8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92-4632-8260-84301526C2BD}"/>
            </c:ext>
          </c:extLst>
        </c:ser>
        <c:ser>
          <c:idx val="3"/>
          <c:order val="3"/>
          <c:tx>
            <c:strRef>
              <c:f>'[beverwijk open.xlsx]Sheet3'!$B$71</c:f>
              <c:strCache>
                <c:ptCount val="1"/>
                <c:pt idx="0">
                  <c:v>Belangrijk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open.xlsx]Sheet3'!$C$71:$L$71</c:f>
              <c:numCache>
                <c:formatCode>0%</c:formatCode>
                <c:ptCount val="10"/>
                <c:pt idx="0">
                  <c:v>0.11899999999999999</c:v>
                </c:pt>
                <c:pt idx="1">
                  <c:v>0.184</c:v>
                </c:pt>
                <c:pt idx="2">
                  <c:v>0.33300000000000002</c:v>
                </c:pt>
                <c:pt idx="3">
                  <c:v>0.218</c:v>
                </c:pt>
                <c:pt idx="4">
                  <c:v>0.186</c:v>
                </c:pt>
                <c:pt idx="5">
                  <c:v>0.182</c:v>
                </c:pt>
                <c:pt idx="6">
                  <c:v>0.19400000000000001</c:v>
                </c:pt>
                <c:pt idx="7">
                  <c:v>0.31</c:v>
                </c:pt>
                <c:pt idx="8">
                  <c:v>0.15</c:v>
                </c:pt>
                <c:pt idx="9">
                  <c:v>0.36399999999999999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92-4632-8260-84301526C2BD}"/>
            </c:ext>
          </c:extLst>
        </c:ser>
        <c:ser>
          <c:idx val="4"/>
          <c:order val="4"/>
          <c:tx>
            <c:strRef>
              <c:f>'[beverwijk open.xlsx]Sheet3'!$B$72</c:f>
              <c:strCache>
                <c:ptCount val="1"/>
                <c:pt idx="0">
                  <c:v>Zeer belangrijk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open.xlsx]Sheet3'!$C$67:$L$67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open.xlsx]Sheet3'!$C$72:$L$72</c:f>
              <c:numCache>
                <c:formatCode>0%</c:formatCode>
                <c:ptCount val="10"/>
                <c:pt idx="0">
                  <c:v>0.71399999999999997</c:v>
                </c:pt>
                <c:pt idx="1">
                  <c:v>0.70099999999999996</c:v>
                </c:pt>
                <c:pt idx="2">
                  <c:v>0.60299999999999998</c:v>
                </c:pt>
                <c:pt idx="3">
                  <c:v>0.75900000000000001</c:v>
                </c:pt>
                <c:pt idx="4">
                  <c:v>0.72099999999999997</c:v>
                </c:pt>
                <c:pt idx="5">
                  <c:v>0.81799999999999995</c:v>
                </c:pt>
                <c:pt idx="6">
                  <c:v>0.71</c:v>
                </c:pt>
                <c:pt idx="7">
                  <c:v>0.58599999999999997</c:v>
                </c:pt>
                <c:pt idx="8">
                  <c:v>0.75</c:v>
                </c:pt>
                <c:pt idx="9">
                  <c:v>0.57599999999999996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92-4632-8260-84301526C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76597439"/>
        <c:axId val="276600351"/>
      </c:barChart>
      <c:catAx>
        <c:axId val="276597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600351"/>
        <c:crosses val="autoZero"/>
        <c:auto val="1"/>
        <c:lblAlgn val="ctr"/>
        <c:lblOffset val="100"/>
        <c:noMultiLvlLbl val="0"/>
      </c:catAx>
      <c:valAx>
        <c:axId val="276600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97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252881787012698E-2"/>
          <c:y val="2.8420778327909027E-2"/>
          <c:w val="0.94509915485146012"/>
          <c:h val="0.769479371735115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'[beverwijk open.xlsx]Sheet3'!$M$97</c:f>
              <c:strCache>
                <c:ptCount val="1"/>
                <c:pt idx="0">
                  <c:v>Geluidsoverlast buren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open.xlsx]Sheet3'!$N$97:$W$97</c:f>
              <c:numCache>
                <c:formatCode>0%</c:formatCode>
                <c:ptCount val="10"/>
                <c:pt idx="0">
                  <c:v>0.10843373493975904</c:v>
                </c:pt>
                <c:pt idx="1">
                  <c:v>0.10227272727272728</c:v>
                </c:pt>
                <c:pt idx="2">
                  <c:v>0.1038961038961039</c:v>
                </c:pt>
                <c:pt idx="3">
                  <c:v>5.7471264367816091E-2</c:v>
                </c:pt>
                <c:pt idx="4">
                  <c:v>6.8181818181818177E-2</c:v>
                </c:pt>
                <c:pt idx="5">
                  <c:v>4.5454545454545456E-2</c:v>
                </c:pt>
                <c:pt idx="6">
                  <c:v>0.16666666666666666</c:v>
                </c:pt>
                <c:pt idx="7">
                  <c:v>0.13793103448275862</c:v>
                </c:pt>
                <c:pt idx="8">
                  <c:v>0.05</c:v>
                </c:pt>
                <c:pt idx="9">
                  <c:v>3.0303030303030304E-2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9E-40F1-8E96-84C17BABD03B}"/>
            </c:ext>
          </c:extLst>
        </c:ser>
        <c:ser>
          <c:idx val="1"/>
          <c:order val="1"/>
          <c:tx>
            <c:strRef>
              <c:f>'[beverwijk open.xlsx]Sheet3'!$M$98</c:f>
              <c:strCache>
                <c:ptCount val="1"/>
                <c:pt idx="0">
                  <c:v>Hondenpoep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open.xlsx]Sheet3'!$N$98:$W$98</c:f>
              <c:numCache>
                <c:formatCode>0%</c:formatCode>
                <c:ptCount val="10"/>
                <c:pt idx="0">
                  <c:v>0.24096385542168675</c:v>
                </c:pt>
                <c:pt idx="1">
                  <c:v>0.10227272727272728</c:v>
                </c:pt>
                <c:pt idx="2">
                  <c:v>0.19480519480519481</c:v>
                </c:pt>
                <c:pt idx="3">
                  <c:v>0.12643678160919541</c:v>
                </c:pt>
                <c:pt idx="4">
                  <c:v>0.15909090909090909</c:v>
                </c:pt>
                <c:pt idx="5">
                  <c:v>9.0909090909090912E-2</c:v>
                </c:pt>
                <c:pt idx="6">
                  <c:v>0.1</c:v>
                </c:pt>
                <c:pt idx="7">
                  <c:v>0.20689655172413793</c:v>
                </c:pt>
                <c:pt idx="8">
                  <c:v>0.15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9E-40F1-8E96-84C17BABD03B}"/>
            </c:ext>
          </c:extLst>
        </c:ser>
        <c:ser>
          <c:idx val="2"/>
          <c:order val="2"/>
          <c:tx>
            <c:strRef>
              <c:f>'[beverwijk open.xlsx]Sheet3'!$M$99</c:f>
              <c:strCache>
                <c:ptCount val="1"/>
                <c:pt idx="0">
                  <c:v>Parkeren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open.xlsx]Sheet3'!$N$99:$W$99</c:f>
              <c:numCache>
                <c:formatCode>0%</c:formatCode>
                <c:ptCount val="10"/>
                <c:pt idx="0">
                  <c:v>0.13253012048192772</c:v>
                </c:pt>
                <c:pt idx="1">
                  <c:v>0.31818181818181818</c:v>
                </c:pt>
                <c:pt idx="2">
                  <c:v>0.27272727272727271</c:v>
                </c:pt>
                <c:pt idx="3">
                  <c:v>0.25287356321839083</c:v>
                </c:pt>
                <c:pt idx="4">
                  <c:v>0.31818181818181818</c:v>
                </c:pt>
                <c:pt idx="5">
                  <c:v>0.19696969696969696</c:v>
                </c:pt>
                <c:pt idx="6">
                  <c:v>0.23333333333333334</c:v>
                </c:pt>
                <c:pt idx="7">
                  <c:v>0.36206896551724138</c:v>
                </c:pt>
                <c:pt idx="8">
                  <c:v>0.3</c:v>
                </c:pt>
                <c:pt idx="9">
                  <c:v>0.54545454545454541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9E-40F1-8E96-84C17BABD03B}"/>
            </c:ext>
          </c:extLst>
        </c:ser>
        <c:ser>
          <c:idx val="3"/>
          <c:order val="3"/>
          <c:tx>
            <c:strRef>
              <c:f>'[beverwijk open.xlsx]Sheet3'!$M$100</c:f>
              <c:strCache>
                <c:ptCount val="1"/>
                <c:pt idx="0">
                  <c:v>Afval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open.xlsx]Sheet3'!$N$100:$W$100</c:f>
              <c:numCache>
                <c:formatCode>0%</c:formatCode>
                <c:ptCount val="10"/>
                <c:pt idx="0">
                  <c:v>0.25301204819277107</c:v>
                </c:pt>
                <c:pt idx="1">
                  <c:v>0.375</c:v>
                </c:pt>
                <c:pt idx="2">
                  <c:v>0.37662337662337664</c:v>
                </c:pt>
                <c:pt idx="3">
                  <c:v>0.31034482758620691</c:v>
                </c:pt>
                <c:pt idx="4">
                  <c:v>9.0909090909090912E-2</c:v>
                </c:pt>
                <c:pt idx="5">
                  <c:v>0.43939393939393939</c:v>
                </c:pt>
                <c:pt idx="6">
                  <c:v>0.3</c:v>
                </c:pt>
                <c:pt idx="7">
                  <c:v>0.17241379310344829</c:v>
                </c:pt>
                <c:pt idx="8">
                  <c:v>0.4</c:v>
                </c:pt>
                <c:pt idx="9">
                  <c:v>0.30303030303030304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9E-40F1-8E96-84C17BABD03B}"/>
            </c:ext>
          </c:extLst>
        </c:ser>
        <c:ser>
          <c:idx val="4"/>
          <c:order val="4"/>
          <c:tx>
            <c:strRef>
              <c:f>'[beverwijk open.xlsx]Sheet3'!$M$101</c:f>
              <c:strCache>
                <c:ptCount val="1"/>
                <c:pt idx="0">
                  <c:v>Rommel op straat/park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open.xlsx]Sheet3'!$N$101:$W$101</c:f>
              <c:numCache>
                <c:formatCode>0%</c:formatCode>
                <c:ptCount val="10"/>
                <c:pt idx="0">
                  <c:v>0.33734939759036142</c:v>
                </c:pt>
                <c:pt idx="1">
                  <c:v>0.38636363636363635</c:v>
                </c:pt>
                <c:pt idx="2">
                  <c:v>0.36363636363636365</c:v>
                </c:pt>
                <c:pt idx="3">
                  <c:v>0.39080459770114945</c:v>
                </c:pt>
                <c:pt idx="4">
                  <c:v>9.0909090909090912E-2</c:v>
                </c:pt>
                <c:pt idx="5">
                  <c:v>0.43939393939393939</c:v>
                </c:pt>
                <c:pt idx="6">
                  <c:v>0.4</c:v>
                </c:pt>
                <c:pt idx="7">
                  <c:v>0.36206896551724138</c:v>
                </c:pt>
                <c:pt idx="8">
                  <c:v>0.35</c:v>
                </c:pt>
                <c:pt idx="9">
                  <c:v>0.21212121212121213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9E-40F1-8E96-84C17BABD03B}"/>
            </c:ext>
          </c:extLst>
        </c:ser>
        <c:ser>
          <c:idx val="5"/>
          <c:order val="5"/>
          <c:tx>
            <c:strRef>
              <c:f>'[beverwijk open.xlsx]Sheet3'!$M$102</c:f>
              <c:strCache>
                <c:ptCount val="1"/>
                <c:pt idx="0">
                  <c:v>Jeugdoverlast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open.xlsx]Sheet3'!$N$102:$W$102</c:f>
              <c:numCache>
                <c:formatCode>0%</c:formatCode>
                <c:ptCount val="10"/>
                <c:pt idx="0">
                  <c:v>0.43373493975903615</c:v>
                </c:pt>
                <c:pt idx="1">
                  <c:v>0.31818181818181818</c:v>
                </c:pt>
                <c:pt idx="2">
                  <c:v>0.24675324675324675</c:v>
                </c:pt>
                <c:pt idx="3">
                  <c:v>0.4942528735632184</c:v>
                </c:pt>
                <c:pt idx="4">
                  <c:v>0.22727272727272727</c:v>
                </c:pt>
                <c:pt idx="5">
                  <c:v>0.65151515151515149</c:v>
                </c:pt>
                <c:pt idx="6">
                  <c:v>0.43333333333333335</c:v>
                </c:pt>
                <c:pt idx="7">
                  <c:v>0.13793103448275862</c:v>
                </c:pt>
                <c:pt idx="8">
                  <c:v>0.35</c:v>
                </c:pt>
                <c:pt idx="9">
                  <c:v>3.0303030303030304E-2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9E-40F1-8E96-84C17BABD03B}"/>
            </c:ext>
          </c:extLst>
        </c:ser>
        <c:ser>
          <c:idx val="6"/>
          <c:order val="6"/>
          <c:tx>
            <c:strRef>
              <c:f>'[beverwijk open.xlsx]Sheet3'!$M$103</c:f>
              <c:strCache>
                <c:ptCount val="1"/>
                <c:pt idx="0">
                  <c:v>Verkeer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open.xlsx]Sheet3'!$N$103:$W$103</c:f>
              <c:numCache>
                <c:formatCode>0%</c:formatCode>
                <c:ptCount val="10"/>
                <c:pt idx="0">
                  <c:v>0.43373493975903615</c:v>
                </c:pt>
                <c:pt idx="1">
                  <c:v>0.47727272727272729</c:v>
                </c:pt>
                <c:pt idx="2">
                  <c:v>0.53246753246753242</c:v>
                </c:pt>
                <c:pt idx="3">
                  <c:v>0.54022988505747127</c:v>
                </c:pt>
                <c:pt idx="4">
                  <c:v>0.56818181818181823</c:v>
                </c:pt>
                <c:pt idx="5">
                  <c:v>0.36363636363636365</c:v>
                </c:pt>
                <c:pt idx="6">
                  <c:v>0.43333333333333335</c:v>
                </c:pt>
                <c:pt idx="7">
                  <c:v>0.63793103448275867</c:v>
                </c:pt>
                <c:pt idx="8">
                  <c:v>0.45</c:v>
                </c:pt>
                <c:pt idx="9">
                  <c:v>0.27272727272727271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9E-40F1-8E96-84C17BABD03B}"/>
            </c:ext>
          </c:extLst>
        </c:ser>
        <c:ser>
          <c:idx val="7"/>
          <c:order val="7"/>
          <c:tx>
            <c:strRef>
              <c:f>'[beverwijk open.xlsx]Sheet3'!$M$104</c:f>
              <c:strCache>
                <c:ptCount val="1"/>
                <c:pt idx="0">
                  <c:v>Alcohol &amp; drugsoverlast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open.xlsx]Sheet3'!$N$104:$W$104</c:f>
              <c:numCache>
                <c:formatCode>0%</c:formatCode>
                <c:ptCount val="10"/>
                <c:pt idx="0">
                  <c:v>0.42168674698795183</c:v>
                </c:pt>
                <c:pt idx="1">
                  <c:v>0.52272727272727271</c:v>
                </c:pt>
                <c:pt idx="2">
                  <c:v>0.38961038961038963</c:v>
                </c:pt>
                <c:pt idx="3">
                  <c:v>0.45977011494252873</c:v>
                </c:pt>
                <c:pt idx="4">
                  <c:v>0.29545454545454547</c:v>
                </c:pt>
                <c:pt idx="5">
                  <c:v>0.60606060606060608</c:v>
                </c:pt>
                <c:pt idx="6">
                  <c:v>0.5</c:v>
                </c:pt>
                <c:pt idx="7">
                  <c:v>0.20689655172413793</c:v>
                </c:pt>
                <c:pt idx="8">
                  <c:v>0.35</c:v>
                </c:pt>
                <c:pt idx="9">
                  <c:v>0.39393939393939392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9E-40F1-8E96-84C17BABD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6567487"/>
        <c:axId val="276562079"/>
      </c:barChart>
      <c:catAx>
        <c:axId val="276567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62079"/>
        <c:crosses val="autoZero"/>
        <c:auto val="1"/>
        <c:lblAlgn val="ctr"/>
        <c:lblOffset val="100"/>
        <c:noMultiLvlLbl val="0"/>
      </c:catAx>
      <c:valAx>
        <c:axId val="276562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67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538647605723561E-2"/>
          <c:y val="2.6614021317857214E-2"/>
          <c:w val="0.92187743611262041"/>
          <c:h val="0.759123001629919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'[beverwijk open.xlsx]Sheet3'!$M$97</c:f>
              <c:strCache>
                <c:ptCount val="1"/>
                <c:pt idx="0">
                  <c:v>Geluidsoverlast evenementen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open.xlsx]Sheet3'!$N$97:$W$97</c:f>
              <c:numCache>
                <c:formatCode>0%</c:formatCode>
                <c:ptCount val="10"/>
                <c:pt idx="0">
                  <c:v>4.8192771084337352E-2</c:v>
                </c:pt>
                <c:pt idx="1">
                  <c:v>7.9545454545454544E-2</c:v>
                </c:pt>
                <c:pt idx="2">
                  <c:v>2.5974025974025976E-2</c:v>
                </c:pt>
                <c:pt idx="3">
                  <c:v>3.4482758620689655E-2</c:v>
                </c:pt>
                <c:pt idx="4">
                  <c:v>6.8181818181818177E-2</c:v>
                </c:pt>
                <c:pt idx="5">
                  <c:v>4.5454545454545456E-2</c:v>
                </c:pt>
                <c:pt idx="6">
                  <c:v>0.1</c:v>
                </c:pt>
                <c:pt idx="7">
                  <c:v>0.13793103448275862</c:v>
                </c:pt>
                <c:pt idx="8">
                  <c:v>0.1</c:v>
                </c:pt>
                <c:pt idx="9">
                  <c:v>0.45454545454545453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3-49C5-B63F-7C7BE9C9A37C}"/>
            </c:ext>
          </c:extLst>
        </c:ser>
        <c:ser>
          <c:idx val="1"/>
          <c:order val="1"/>
          <c:tx>
            <c:strRef>
              <c:f>'[beverwijk open.xlsx]Sheet3'!$M$98</c:f>
              <c:strCache>
                <c:ptCount val="1"/>
                <c:pt idx="0">
                  <c:v>Hondenpoep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open.xlsx]Sheet3'!$N$98:$W$98</c:f>
              <c:numCache>
                <c:formatCode>0%</c:formatCode>
                <c:ptCount val="10"/>
                <c:pt idx="0">
                  <c:v>0.26506024096385544</c:v>
                </c:pt>
                <c:pt idx="1">
                  <c:v>5.6818181818181816E-2</c:v>
                </c:pt>
                <c:pt idx="2">
                  <c:v>0.11688311688311688</c:v>
                </c:pt>
                <c:pt idx="3">
                  <c:v>6.8965517241379309E-2</c:v>
                </c:pt>
                <c:pt idx="4">
                  <c:v>4.5454545454545456E-2</c:v>
                </c:pt>
                <c:pt idx="5">
                  <c:v>9.0909090909090912E-2</c:v>
                </c:pt>
                <c:pt idx="6">
                  <c:v>3.3333333333333333E-2</c:v>
                </c:pt>
                <c:pt idx="7">
                  <c:v>0.25862068965517243</c:v>
                </c:pt>
                <c:pt idx="8">
                  <c:v>0.3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23-49C5-B63F-7C7BE9C9A37C}"/>
            </c:ext>
          </c:extLst>
        </c:ser>
        <c:ser>
          <c:idx val="2"/>
          <c:order val="2"/>
          <c:tx>
            <c:strRef>
              <c:f>'[beverwijk open.xlsx]Sheet3'!$M$99</c:f>
              <c:strCache>
                <c:ptCount val="1"/>
                <c:pt idx="0">
                  <c:v>Parkeren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open.xlsx]Sheet3'!$N$99:$W$99</c:f>
              <c:numCache>
                <c:formatCode>0%</c:formatCode>
                <c:ptCount val="10"/>
                <c:pt idx="0">
                  <c:v>7.2289156626506021E-2</c:v>
                </c:pt>
                <c:pt idx="1">
                  <c:v>0.27272727272727271</c:v>
                </c:pt>
                <c:pt idx="2">
                  <c:v>0.20779220779220781</c:v>
                </c:pt>
                <c:pt idx="3">
                  <c:v>0.21839080459770116</c:v>
                </c:pt>
                <c:pt idx="4">
                  <c:v>0.22727272727272727</c:v>
                </c:pt>
                <c:pt idx="5">
                  <c:v>0.19696969696969696</c:v>
                </c:pt>
                <c:pt idx="6">
                  <c:v>0.26666666666666666</c:v>
                </c:pt>
                <c:pt idx="7">
                  <c:v>0.18965517241379309</c:v>
                </c:pt>
                <c:pt idx="8">
                  <c:v>0.15</c:v>
                </c:pt>
                <c:pt idx="9">
                  <c:v>0.30303030303030304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23-49C5-B63F-7C7BE9C9A37C}"/>
            </c:ext>
          </c:extLst>
        </c:ser>
        <c:ser>
          <c:idx val="3"/>
          <c:order val="3"/>
          <c:tx>
            <c:strRef>
              <c:f>'[beverwijk open.xlsx]Sheet3'!$M$100</c:f>
              <c:strCache>
                <c:ptCount val="1"/>
                <c:pt idx="0">
                  <c:v>Afval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open.xlsx]Sheet3'!$N$100:$W$100</c:f>
              <c:numCache>
                <c:formatCode>0%</c:formatCode>
                <c:ptCount val="10"/>
                <c:pt idx="0">
                  <c:v>0.19277108433734941</c:v>
                </c:pt>
                <c:pt idx="1">
                  <c:v>0.34090909090909088</c:v>
                </c:pt>
                <c:pt idx="2">
                  <c:v>0.33766233766233766</c:v>
                </c:pt>
                <c:pt idx="3">
                  <c:v>0.32183908045977011</c:v>
                </c:pt>
                <c:pt idx="4">
                  <c:v>0.29545454545454547</c:v>
                </c:pt>
                <c:pt idx="5">
                  <c:v>0.30303030303030304</c:v>
                </c:pt>
                <c:pt idx="6">
                  <c:v>0.3</c:v>
                </c:pt>
                <c:pt idx="7">
                  <c:v>0.22413793103448276</c:v>
                </c:pt>
                <c:pt idx="8">
                  <c:v>0.35</c:v>
                </c:pt>
                <c:pt idx="9">
                  <c:v>0.30303030303030304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23-49C5-B63F-7C7BE9C9A37C}"/>
            </c:ext>
          </c:extLst>
        </c:ser>
        <c:ser>
          <c:idx val="4"/>
          <c:order val="4"/>
          <c:tx>
            <c:strRef>
              <c:f>'[beverwijk open.xlsx]Sheet3'!$M$101</c:f>
              <c:strCache>
                <c:ptCount val="1"/>
                <c:pt idx="0">
                  <c:v>Rommel op straat/park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open.xlsx]Sheet3'!$N$101:$W$101</c:f>
              <c:numCache>
                <c:formatCode>0%</c:formatCode>
                <c:ptCount val="10"/>
                <c:pt idx="0">
                  <c:v>0.39759036144578314</c:v>
                </c:pt>
                <c:pt idx="1">
                  <c:v>0.40909090909090912</c:v>
                </c:pt>
                <c:pt idx="2">
                  <c:v>0.45454545454545453</c:v>
                </c:pt>
                <c:pt idx="3">
                  <c:v>0.40229885057471265</c:v>
                </c:pt>
                <c:pt idx="4">
                  <c:v>0.36363636363636365</c:v>
                </c:pt>
                <c:pt idx="5">
                  <c:v>0.42424242424242425</c:v>
                </c:pt>
                <c:pt idx="6">
                  <c:v>0.26666666666666666</c:v>
                </c:pt>
                <c:pt idx="7">
                  <c:v>0.39655172413793105</c:v>
                </c:pt>
                <c:pt idx="8">
                  <c:v>0.3</c:v>
                </c:pt>
                <c:pt idx="9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23-49C5-B63F-7C7BE9C9A37C}"/>
            </c:ext>
          </c:extLst>
        </c:ser>
        <c:ser>
          <c:idx val="5"/>
          <c:order val="5"/>
          <c:tx>
            <c:strRef>
              <c:f>'[beverwijk open.xlsx]Sheet3'!$M$102</c:f>
              <c:strCache>
                <c:ptCount val="1"/>
                <c:pt idx="0">
                  <c:v>Jeugdoverlast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open.xlsx]Sheet3'!$N$102:$W$102</c:f>
              <c:numCache>
                <c:formatCode>0%</c:formatCode>
                <c:ptCount val="10"/>
                <c:pt idx="0">
                  <c:v>0.55421686746987953</c:v>
                </c:pt>
                <c:pt idx="1">
                  <c:v>0.35227272727272729</c:v>
                </c:pt>
                <c:pt idx="2">
                  <c:v>0.35064935064935066</c:v>
                </c:pt>
                <c:pt idx="3">
                  <c:v>0.54022988505747127</c:v>
                </c:pt>
                <c:pt idx="4">
                  <c:v>0.36363636363636365</c:v>
                </c:pt>
                <c:pt idx="5">
                  <c:v>0.69696969696969702</c:v>
                </c:pt>
                <c:pt idx="6">
                  <c:v>0.46666666666666667</c:v>
                </c:pt>
                <c:pt idx="7">
                  <c:v>0.41379310344827586</c:v>
                </c:pt>
                <c:pt idx="8">
                  <c:v>0.5</c:v>
                </c:pt>
                <c:pt idx="9">
                  <c:v>0.12121212121212122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23-49C5-B63F-7C7BE9C9A37C}"/>
            </c:ext>
          </c:extLst>
        </c:ser>
        <c:ser>
          <c:idx val="6"/>
          <c:order val="6"/>
          <c:tx>
            <c:strRef>
              <c:f>'[beverwijk open.xlsx]Sheet3'!$M$103</c:f>
              <c:strCache>
                <c:ptCount val="1"/>
                <c:pt idx="0">
                  <c:v>Verkeer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open.xlsx]Sheet3'!$N$103:$W$103</c:f>
              <c:numCache>
                <c:formatCode>0%</c:formatCode>
                <c:ptCount val="10"/>
                <c:pt idx="0">
                  <c:v>0.46987951807228917</c:v>
                </c:pt>
                <c:pt idx="1">
                  <c:v>0.52272727272727271</c:v>
                </c:pt>
                <c:pt idx="2">
                  <c:v>0.48051948051948051</c:v>
                </c:pt>
                <c:pt idx="3">
                  <c:v>0.60919540229885061</c:v>
                </c:pt>
                <c:pt idx="4">
                  <c:v>0.56818181818181823</c:v>
                </c:pt>
                <c:pt idx="5">
                  <c:v>0.45454545454545453</c:v>
                </c:pt>
                <c:pt idx="6">
                  <c:v>0.5</c:v>
                </c:pt>
                <c:pt idx="7">
                  <c:v>0.55172413793103448</c:v>
                </c:pt>
                <c:pt idx="8">
                  <c:v>0.5</c:v>
                </c:pt>
                <c:pt idx="9">
                  <c:v>0.54545454545454541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23-49C5-B63F-7C7BE9C9A37C}"/>
            </c:ext>
          </c:extLst>
        </c:ser>
        <c:ser>
          <c:idx val="7"/>
          <c:order val="7"/>
          <c:tx>
            <c:strRef>
              <c:f>'[beverwijk open.xlsx]Sheet3'!$M$104</c:f>
              <c:strCache>
                <c:ptCount val="1"/>
                <c:pt idx="0">
                  <c:v>Alcohol &amp; drugsoverlast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'[beverwijk open.xlsx]Sheet3'!$N$96:$W$96</c:f>
              <c:strCache>
                <c:ptCount val="10"/>
                <c:pt idx="0">
                  <c:v>Broekpolder</c:v>
                </c:pt>
                <c:pt idx="1">
                  <c:v>Centrum</c:v>
                </c:pt>
                <c:pt idx="2">
                  <c:v>Kuenenkwartier</c:v>
                </c:pt>
                <c:pt idx="3">
                  <c:v>Meerenstein</c:v>
                </c:pt>
                <c:pt idx="4">
                  <c:v>Noord-West Tuinbouwgebied</c:v>
                </c:pt>
                <c:pt idx="5">
                  <c:v>Oosterwijk</c:v>
                </c:pt>
                <c:pt idx="6">
                  <c:v>Oranjebuurt</c:v>
                </c:pt>
                <c:pt idx="7">
                  <c:v>Vondelkwartier</c:v>
                </c:pt>
                <c:pt idx="8">
                  <c:v>Warande</c:v>
                </c:pt>
                <c:pt idx="9">
                  <c:v>Wijk aan Zee</c:v>
                </c:pt>
              </c:strCache>
            </c:strRef>
          </c:cat>
          <c:val>
            <c:numRef>
              <c:f>'[beverwijk open.xlsx]Sheet3'!$N$104:$W$104</c:f>
              <c:numCache>
                <c:formatCode>0%</c:formatCode>
                <c:ptCount val="10"/>
                <c:pt idx="0">
                  <c:v>0.5662650602409639</c:v>
                </c:pt>
                <c:pt idx="1">
                  <c:v>0.59090909090909094</c:v>
                </c:pt>
                <c:pt idx="2">
                  <c:v>0.5714285714285714</c:v>
                </c:pt>
                <c:pt idx="3">
                  <c:v>0.62068965517241381</c:v>
                </c:pt>
                <c:pt idx="4">
                  <c:v>0.70454545454545459</c:v>
                </c:pt>
                <c:pt idx="5">
                  <c:v>0.68181818181818177</c:v>
                </c:pt>
                <c:pt idx="6">
                  <c:v>0.7</c:v>
                </c:pt>
                <c:pt idx="7">
                  <c:v>0.63793103448275867</c:v>
                </c:pt>
                <c:pt idx="8">
                  <c:v>0.5</c:v>
                </c:pt>
                <c:pt idx="9">
                  <c:v>0.69696969696969702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B23-49C5-B63F-7C7BE9C9A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6567487"/>
        <c:axId val="276562079"/>
      </c:barChart>
      <c:catAx>
        <c:axId val="276567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62079"/>
        <c:crosses val="autoZero"/>
        <c:auto val="1"/>
        <c:lblAlgn val="ctr"/>
        <c:lblOffset val="100"/>
        <c:noMultiLvlLbl val="0"/>
      </c:catAx>
      <c:valAx>
        <c:axId val="276562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6567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5492800583625082E-2"/>
          <c:y val="0.88836340615931964"/>
          <c:w val="0.89075479462879847"/>
          <c:h val="0.111636593840680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09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61467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8303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7198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75657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5530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53474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9569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1468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90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2925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4485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7686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9751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6435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0297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23316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1187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0414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7146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93" name="Google Shape;1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9377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93" name="Google Shape;1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1343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93" name="Google Shape;1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0508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93" name="Google Shape;1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9958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93" name="Google Shape;1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92094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241" name="Google Shape;24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40590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0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49" name="Google Shape;24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9358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82906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71906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96193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271" name="Google Shape;27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10283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79" name="Google Shape;27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99693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702403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75246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6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61" name="Google Shape;3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60899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02142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595377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69434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383" name="Google Shape;38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49304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383" name="Google Shape;38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73414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395" name="Google Shape;39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67072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488" name="Google Shape;48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57727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09" name="Google Shape;50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16451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30" name="Google Shape;53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72902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30" name="Google Shape;53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515887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5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51" name="Google Shape;55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813936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8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72" name="Google Shape;572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4562044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7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93" name="Google Shape;59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83380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11554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395" name="Google Shape;39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7461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488" name="Google Shape;48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86664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09" name="Google Shape;50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06673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30" name="Google Shape;53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91600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30" name="Google Shape;53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16237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5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51" name="Google Shape;55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450453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8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572" name="Google Shape;572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213657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7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93" name="Google Shape;59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97870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425203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395" name="Google Shape;39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491285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488" name="Google Shape;48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012581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09" name="Google Shape;50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19076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30" name="Google Shape;53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104464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30" name="Google Shape;53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665725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5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51" name="Google Shape;55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95127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8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72" name="Google Shape;572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49411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7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593" name="Google Shape;59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47356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79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649" name="Google Shape;649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580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/>
          <p:nvPr/>
        </p:nvSpPr>
        <p:spPr>
          <a:xfrm>
            <a:off x="446538" y="3085761"/>
            <a:ext cx="11262865" cy="3304797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581192" y="1020433"/>
            <a:ext cx="10993547" cy="1475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600"/>
              <a:buFont typeface="Gill Sans"/>
              <a:buNone/>
              <a:defRPr sz="3600">
                <a:solidFill>
                  <a:srgbClr val="0616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581192" y="2495443"/>
            <a:ext cx="10993547" cy="59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72"/>
              <a:buNone/>
              <a:defRPr sz="1600" cap="none">
                <a:solidFill>
                  <a:srgbClr val="4F81BD"/>
                </a:solidFill>
              </a:defRPr>
            </a:lvl1pPr>
            <a:lvl2pPr lvl="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lvl="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lvl="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lvl="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lvl="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>
                <a:solidFill>
                  <a:srgbClr val="0A24E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>
                <a:solidFill>
                  <a:srgbClr val="0A24E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1643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81192" y="4693386"/>
            <a:ext cx="11029611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2400"/>
              <a:buFont typeface="Gill Sans"/>
              <a:buNone/>
              <a:defRPr sz="2400">
                <a:solidFill>
                  <a:srgbClr val="0616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pic" idx="2"/>
          </p:nvPr>
        </p:nvSpPr>
        <p:spPr>
          <a:xfrm>
            <a:off x="447818" y="599727"/>
            <a:ext cx="11290855" cy="355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F81BD"/>
              </a:buClr>
              <a:buSzPts val="1472"/>
              <a:buFont typeface="Noto Sans Symbols"/>
              <a:buNone/>
              <a:defRPr sz="16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581192" y="5260122"/>
            <a:ext cx="11029620" cy="59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4"/>
              <a:buNone/>
              <a:defRPr sz="1200"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440283" y="614403"/>
            <a:ext cx="11309335" cy="1189296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581192" y="702158"/>
            <a:ext cx="11029611" cy="101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581192" y="2180496"/>
            <a:ext cx="11029611" cy="367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3375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/>
          <p:nvPr/>
        </p:nvSpPr>
        <p:spPr>
          <a:xfrm>
            <a:off x="447818" y="5141972"/>
            <a:ext cx="11290855" cy="1258827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581192" y="3043909"/>
            <a:ext cx="11029611" cy="149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600"/>
              <a:buFont typeface="Gill Sans"/>
              <a:buNone/>
              <a:defRPr sz="3600">
                <a:solidFill>
                  <a:srgbClr val="0616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581192" y="4541413"/>
            <a:ext cx="11029611" cy="600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56"/>
              <a:buNone/>
              <a:defRPr cap="none">
                <a:solidFill>
                  <a:srgbClr val="4F81BD"/>
                </a:solidFill>
              </a:defRPr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>
                <a:solidFill>
                  <a:srgbClr val="0A24E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>
                <a:solidFill>
                  <a:srgbClr val="0A24E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/>
          <p:nvPr/>
        </p:nvSpPr>
        <p:spPr>
          <a:xfrm>
            <a:off x="445980" y="606558"/>
            <a:ext cx="11300036" cy="1258827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581192" y="729654"/>
            <a:ext cx="11029611" cy="98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581192" y="2227999"/>
            <a:ext cx="5422392" cy="3633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3375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2"/>
          </p:nvPr>
        </p:nvSpPr>
        <p:spPr>
          <a:xfrm>
            <a:off x="6188421" y="2227999"/>
            <a:ext cx="5422392" cy="3633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3375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445980" y="606558"/>
            <a:ext cx="11300036" cy="1258827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581192" y="729654"/>
            <a:ext cx="11029611" cy="98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887214" y="2250896"/>
            <a:ext cx="5087072" cy="53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24"/>
              <a:buNone/>
              <a:defRPr sz="2200">
                <a:solidFill>
                  <a:srgbClr val="4F81BD"/>
                </a:solidFill>
              </a:defRPr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581192" y="2926052"/>
            <a:ext cx="5393103" cy="293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375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523731" y="2250896"/>
            <a:ext cx="5087072" cy="55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24"/>
              <a:buNone/>
              <a:defRPr sz="2200">
                <a:solidFill>
                  <a:srgbClr val="4F81BD"/>
                </a:solidFill>
              </a:defRPr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217709" y="2926052"/>
            <a:ext cx="5393103" cy="293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375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/>
        </p:nvSpPr>
        <p:spPr>
          <a:xfrm>
            <a:off x="440685" y="606558"/>
            <a:ext cx="11300036" cy="1258827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575898" y="729654"/>
            <a:ext cx="11029611" cy="98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/>
          <p:nvPr/>
        </p:nvSpPr>
        <p:spPr>
          <a:xfrm>
            <a:off x="447818" y="5141972"/>
            <a:ext cx="11298198" cy="1274701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581192" y="5262298"/>
            <a:ext cx="4909441" cy="68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2000"/>
              <a:buFont typeface="Gill Sans"/>
              <a:buNone/>
              <a:defRPr sz="2000">
                <a:solidFill>
                  <a:srgbClr val="0A24E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1"/>
          </p:nvPr>
        </p:nvSpPr>
        <p:spPr>
          <a:xfrm>
            <a:off x="447818" y="601199"/>
            <a:ext cx="11292840" cy="4204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544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40"/>
              <a:buChar char="◼"/>
              <a:defRPr sz="2000"/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 sz="1800"/>
            </a:lvl2pPr>
            <a:lvl3pPr marL="1371600" lvl="2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 sz="1600"/>
            </a:lvl3pPr>
            <a:lvl4pPr marL="1828800" lvl="3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/>
            </a:lvl4pPr>
            <a:lvl5pPr marL="2286000" lvl="4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body" idx="2"/>
          </p:nvPr>
        </p:nvSpPr>
        <p:spPr>
          <a:xfrm>
            <a:off x="5740822" y="5262298"/>
            <a:ext cx="5869990" cy="68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12"/>
              <a:buNone/>
              <a:defRPr sz="1100">
                <a:solidFill>
                  <a:srgbClr val="FFFFFF"/>
                </a:solidFill>
              </a:defRPr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>
                <a:solidFill>
                  <a:srgbClr val="0A24E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>
                <a:solidFill>
                  <a:srgbClr val="0A24E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/>
          <p:nvPr/>
        </p:nvSpPr>
        <p:spPr>
          <a:xfrm>
            <a:off x="440283" y="614403"/>
            <a:ext cx="11309335" cy="1189296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2"/>
          <p:cNvSpPr txBox="1">
            <a:spLocks noGrp="1"/>
          </p:cNvSpPr>
          <p:nvPr>
            <p:ph type="title"/>
          </p:nvPr>
        </p:nvSpPr>
        <p:spPr>
          <a:xfrm>
            <a:off x="581192" y="702158"/>
            <a:ext cx="11029611" cy="101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body" idx="1"/>
          </p:nvPr>
        </p:nvSpPr>
        <p:spPr>
          <a:xfrm rot="5400000">
            <a:off x="4334603" y="-1417411"/>
            <a:ext cx="3522790" cy="1102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375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/>
          <p:nvPr/>
        </p:nvSpPr>
        <p:spPr>
          <a:xfrm>
            <a:off x="8839203" y="599727"/>
            <a:ext cx="2906813" cy="5816946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/>
          </p:nvPr>
        </p:nvSpPr>
        <p:spPr>
          <a:xfrm rot="5400000">
            <a:off x="7249747" y="2265179"/>
            <a:ext cx="5183075" cy="200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body" idx="1"/>
          </p:nvPr>
        </p:nvSpPr>
        <p:spPr>
          <a:xfrm rot="5400000">
            <a:off x="2131529" y="-680880"/>
            <a:ext cx="5183075" cy="789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375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dt" idx="10"/>
          </p:nvPr>
        </p:nvSpPr>
        <p:spPr>
          <a:xfrm>
            <a:off x="8993672" y="5956136"/>
            <a:ext cx="132813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>
                <a:solidFill>
                  <a:srgbClr val="0A24E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ftr" idx="11"/>
          </p:nvPr>
        </p:nvSpPr>
        <p:spPr>
          <a:xfrm>
            <a:off x="774926" y="5951811"/>
            <a:ext cx="789628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sldNum" idx="12"/>
          </p:nvPr>
        </p:nvSpPr>
        <p:spPr>
          <a:xfrm>
            <a:off x="10446617" y="5956136"/>
            <a:ext cx="1164195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4E0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0A24E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520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581192" y="705121"/>
            <a:ext cx="11029611" cy="118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581192" y="2335999"/>
            <a:ext cx="11029611" cy="3522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3375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F81BD"/>
              </a:buClr>
              <a:buSzPts val="1656"/>
              <a:buFont typeface="Noto Sans Symbols"/>
              <a:buChar char="◼"/>
              <a:defRPr sz="18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2207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1038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987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rgbClr val="0616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7605951" y="5956136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558302" y="5956136"/>
            <a:ext cx="105251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900"/>
              <a:buFont typeface="Gill Sans"/>
              <a:buNone/>
              <a:defRPr sz="900" b="0" i="0" u="none" strike="noStrike" cap="none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446538" y="457200"/>
            <a:ext cx="3703320" cy="94997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8042148" y="453642"/>
            <a:ext cx="3703320" cy="98554"/>
          </a:xfrm>
          <a:prstGeom prst="rect">
            <a:avLst/>
          </a:prstGeom>
          <a:solidFill>
            <a:srgbClr val="E3148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4241828" y="457200"/>
            <a:ext cx="3703320" cy="9144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/>
          <p:nvPr/>
        </p:nvSpPr>
        <p:spPr>
          <a:xfrm>
            <a:off x="4" y="638179"/>
            <a:ext cx="12191996" cy="62198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8" name="Google Shape;108;p14" descr="https://lh3.googleusercontent.com/MrcF3EJXa_CWqYcC5tQqviSx-HWM49Fg6ZIw1q4yxzqyzCi8k8q6-EC9wZRSC4by1-XpTZ9Eb2DrD7EkFIxXZ1wvJ4FK45wsb79gOAaL7YmoDuvEXgycnmAqzq4KkUc9aWPrPRs3JJ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6532" y="5130917"/>
            <a:ext cx="1313894" cy="81154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/>
          <p:nvPr/>
        </p:nvSpPr>
        <p:spPr>
          <a:xfrm>
            <a:off x="8042148" y="723903"/>
            <a:ext cx="3703320" cy="5666664"/>
          </a:xfrm>
          <a:prstGeom prst="rect">
            <a:avLst/>
          </a:prstGeom>
          <a:solidFill>
            <a:srgbClr val="06168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 txBox="1">
            <a:spLocks noGrp="1"/>
          </p:cNvSpPr>
          <p:nvPr>
            <p:ph type="ctrTitle"/>
          </p:nvPr>
        </p:nvSpPr>
        <p:spPr>
          <a:xfrm>
            <a:off x="8296278" y="1419221"/>
            <a:ext cx="3081573" cy="3187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40"/>
              <a:buFont typeface="Calibri"/>
              <a:buNone/>
            </a:pPr>
            <a:r>
              <a:rPr lang="en-GB" sz="324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GB" sz="3240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litspeiling</a:t>
            </a:r>
            <a:r>
              <a:rPr lang="en-GB" sz="3240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40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3240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40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40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40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Beverwijk</a:t>
            </a:r>
            <a:br>
              <a:rPr lang="en-GB" sz="3240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GB" sz="3240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3240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Oktober</a:t>
            </a:r>
            <a:r>
              <a:rPr lang="en-GB" sz="3240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2022</a:t>
            </a:r>
            <a:endParaRPr sz="3240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3870243" y="4607039"/>
            <a:ext cx="869374" cy="523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rgbClr val="0616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>
            <a:spLocks noGrp="1"/>
          </p:cNvSpPr>
          <p:nvPr>
            <p:ph type="title"/>
          </p:nvPr>
        </p:nvSpPr>
        <p:spPr>
          <a:xfrm>
            <a:off x="456313" y="3308116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7200"/>
              <a:buFont typeface="Calibri"/>
              <a:buNone/>
            </a:pPr>
            <a:r>
              <a:rPr lang="en-GB" sz="72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7200" cap="none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GB" sz="7200" cap="none" dirty="0" err="1">
                <a:latin typeface="Calibri"/>
                <a:ea typeface="Calibri"/>
                <a:cs typeface="Calibri"/>
                <a:sym typeface="Calibri"/>
              </a:rPr>
              <a:t>Samenvatting</a:t>
            </a:r>
            <a:endParaRPr sz="7200" cap="none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title"/>
          </p:nvPr>
        </p:nvSpPr>
        <p:spPr>
          <a:xfrm>
            <a:off x="456315" y="583382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Samenvatting</a:t>
            </a:r>
            <a:r>
              <a:rPr lang="en-GB" sz="3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sz="3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aanpak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318092" y="1703709"/>
            <a:ext cx="10889017" cy="4351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Periode van dataverzameling: oktober 2022. Verspreiding vond plaats via kanalen van de gemeente Beverwijk. </a:t>
            </a: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b="0" i="0" u="none" strike="noStrike" cap="none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588 respondenten hebben de peiling geopend en alle controlevragen ingevuld. </a:t>
            </a: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b="0" i="0" u="none" strike="noStrike" cap="none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De resultaten zijn gewogen op geslacht, leeftijd en wijk. Groepsanalyses zijn ook gemaakt op geslacht, leeftijd en wijk. </a:t>
            </a: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Op de uitkomsten is een standaard betrouwbaarheidsmarge van 95 procent van toepassing</a:t>
            </a:r>
            <a:endParaRPr lang="nl-NL" sz="2300" b="0" i="0" u="none" strike="noStrike" cap="none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>
              <a:buClr>
                <a:schemeClr val="accent2"/>
              </a:buClr>
              <a:buSzPts val="2208"/>
            </a:pPr>
            <a:endParaRPr lang="nl-NL" sz="2400" b="0" i="0" u="none" strike="noStrike" cap="none" dirty="0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85750" lvl="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400" dirty="0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title"/>
          </p:nvPr>
        </p:nvSpPr>
        <p:spPr>
          <a:xfrm>
            <a:off x="456315" y="583382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Samenvatting</a:t>
            </a:r>
            <a:r>
              <a:rPr lang="en-GB" sz="3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sz="3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uitkomsten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307459" y="1551045"/>
            <a:ext cx="10889017" cy="4351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Respondenten gaven de veiligheid in hun buurt gemiddeld een 6,2. 31% van de  respondenten gaf een onvoldoende (≤5), 22% van de respondenten gaf een 8 of hoger.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Respondenten uit het Vondelkwartier gaven gemiddeld het hoogste cijfer (7,1), respondenten uit Oosterwijk het laagst (5,3).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Positieve ervaringen over de veiligheid in de buurt waren voornamelijk een rustige buurt (21x) en een veilig gevoel (15x).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Negatieve ervaringen kwamen vooral door overlast van drugs (73x), verkeer (68x) en hangjongeren (41x).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176937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title"/>
          </p:nvPr>
        </p:nvSpPr>
        <p:spPr>
          <a:xfrm>
            <a:off x="456315" y="583382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Samenvatting</a:t>
            </a:r>
            <a:r>
              <a:rPr lang="en-GB" sz="3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sz="3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uitkomsten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284864" y="1253332"/>
            <a:ext cx="11622271" cy="502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Respondenten vinden het vooral (zeer) belangrijk dat drugsoverlast (92%), jeugdoverlast (88%) en te hard rijden/rijden zonder licht (85%) worden aangepakt.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Ook vindt een meerderheid (56%) dat fout parkeren moet worden aangepakt, tegenover 19 procent die dat niet zo belangrijk vindt. 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Over parkeren zonder te betalen is het men het meest verdeeld. 37 procent vindt het (zeer) onbelangrijk, 28 procent vindt het (zeer) belangrijk, de rest is neutraal.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In de buurt vinden respondenten vooral dat er moet worden gehandhaafd op verkeer (49%), drugsoverlast (43%) en jeugdoverlast (36%).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r>
              <a:rPr lang="nl-NL" sz="23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In de stad zijn ook drugsoverlast (63%), verkeer (52%) en jeugdoverlast (45%) de meest genoemde antwoorden waar op moet worden gehandhaafd.</a:t>
            </a: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indent="-285750">
              <a:buClr>
                <a:schemeClr val="accent2"/>
              </a:buClr>
              <a:buSzPts val="2208"/>
              <a:buFont typeface="Arial"/>
              <a:buChar char="•"/>
            </a:pPr>
            <a:endParaRPr lang="nl-NL" sz="2300" dirty="0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402948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456313" y="3308116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7200"/>
              <a:buFont typeface="Calibri"/>
              <a:buNone/>
            </a:pPr>
            <a:r>
              <a:rPr lang="en-GB" sz="7200" cap="none" dirty="0"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GB" sz="7200" cap="none" dirty="0" err="1">
                <a:latin typeface="Calibri"/>
                <a:ea typeface="Calibri"/>
                <a:cs typeface="Calibri"/>
                <a:sym typeface="Calibri"/>
              </a:rPr>
              <a:t>Respondentkenmerken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>
            <a:spLocks noGrp="1"/>
          </p:cNvSpPr>
          <p:nvPr>
            <p:ph type="title"/>
          </p:nvPr>
        </p:nvSpPr>
        <p:spPr>
          <a:xfrm>
            <a:off x="456315" y="724165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Leeftijdsverdeling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92352BC-EEE2-4737-B989-81C4A9CC63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373275"/>
              </p:ext>
            </p:extLst>
          </p:nvPr>
        </p:nvGraphicFramePr>
        <p:xfrm>
          <a:off x="932564" y="1290900"/>
          <a:ext cx="10326872" cy="4991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955142E-7733-4A48-AF21-C65B65579511}"/>
              </a:ext>
            </a:extLst>
          </p:cNvPr>
          <p:cNvSpPr txBox="1"/>
          <p:nvPr/>
        </p:nvSpPr>
        <p:spPr>
          <a:xfrm>
            <a:off x="10951029" y="1137011"/>
            <a:ext cx="784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n=585</a:t>
            </a:r>
            <a:endParaRPr lang="en-GB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>
            <a:spLocks noGrp="1"/>
          </p:cNvSpPr>
          <p:nvPr>
            <p:ph type="title"/>
          </p:nvPr>
        </p:nvSpPr>
        <p:spPr>
          <a:xfrm>
            <a:off x="456315" y="824529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nl-NL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Geslachtsverdeling</a:t>
            </a:r>
            <a:endParaRPr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AF05AF-B7B8-4D7B-9525-EE2D2015FB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757663"/>
              </p:ext>
            </p:extLst>
          </p:nvPr>
        </p:nvGraphicFramePr>
        <p:xfrm>
          <a:off x="1861841" y="1107896"/>
          <a:ext cx="8643125" cy="56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14D24D-EFCE-4F0E-8CB0-186D8F682D9E}"/>
              </a:ext>
            </a:extLst>
          </p:cNvPr>
          <p:cNvSpPr txBox="1"/>
          <p:nvPr/>
        </p:nvSpPr>
        <p:spPr>
          <a:xfrm>
            <a:off x="10951029" y="1137011"/>
            <a:ext cx="784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n=588</a:t>
            </a:r>
            <a:endParaRPr lang="en-GB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641371" y="708775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nl-NL" sz="3200" dirty="0">
                <a:latin typeface="Calibri"/>
                <a:cs typeface="Calibri"/>
                <a:sym typeface="Calibri"/>
              </a:rPr>
              <a:t>W</a:t>
            </a:r>
            <a:r>
              <a:rPr lang="en-GB" sz="3200" dirty="0" err="1">
                <a:latin typeface="Calibri"/>
                <a:cs typeface="Calibri"/>
                <a:sym typeface="Calibri"/>
              </a:rPr>
              <a:t>ijkverdeling</a:t>
            </a:r>
            <a:endParaRPr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8BA3E6F-FED1-4B94-B193-3C8701850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472005"/>
              </p:ext>
            </p:extLst>
          </p:nvPr>
        </p:nvGraphicFramePr>
        <p:xfrm>
          <a:off x="1055474" y="1049644"/>
          <a:ext cx="9895555" cy="5808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F3B054F-6122-4AF0-B530-E00E11EC5D2E}"/>
              </a:ext>
            </a:extLst>
          </p:cNvPr>
          <p:cNvSpPr txBox="1"/>
          <p:nvPr/>
        </p:nvSpPr>
        <p:spPr>
          <a:xfrm>
            <a:off x="10951029" y="1137011"/>
            <a:ext cx="784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n=588</a:t>
            </a:r>
            <a:endParaRPr lang="en-GB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456313" y="3308116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7200"/>
              <a:buFont typeface="Calibri"/>
              <a:buNone/>
            </a:pPr>
            <a:r>
              <a:rPr lang="en-GB" sz="7200" cap="none">
                <a:latin typeface="Calibri"/>
                <a:ea typeface="Calibri"/>
                <a:cs typeface="Calibri"/>
                <a:sym typeface="Calibri"/>
              </a:rPr>
              <a:t>3. Uitkomsten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0" y="546410"/>
            <a:ext cx="12192000" cy="62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veilig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Geef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een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10923352" y="1567694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6791AC4-CEFE-4078-AF52-A6941E904F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362319"/>
              </p:ext>
            </p:extLst>
          </p:nvPr>
        </p:nvGraphicFramePr>
        <p:xfrm>
          <a:off x="2671980" y="1349979"/>
          <a:ext cx="8022772" cy="5116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92B47B8-2AC8-4D55-9522-522DDCB6846F}"/>
              </a:ext>
            </a:extLst>
          </p:cNvPr>
          <p:cNvSpPr txBox="1"/>
          <p:nvPr/>
        </p:nvSpPr>
        <p:spPr>
          <a:xfrm>
            <a:off x="696685" y="2170596"/>
            <a:ext cx="2258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Gemiddelde cijfer is 6,22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/>
        </p:nvSpPr>
        <p:spPr>
          <a:xfrm>
            <a:off x="456480" y="657719"/>
            <a:ext cx="11279520" cy="10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Kun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toelichten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negatief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6529363" y="2856009"/>
            <a:ext cx="7549376" cy="318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Drugsoverlast (73x)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Gevaarlijk verkeer (68x)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Overlast hangjongeren (41x)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Onveilig gevoel (27x)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5.	Overlast vuurwerk (20x)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6.	Inbraken (13x)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7.	Onvoldoende handhaving (10x)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8.	Overig</a:t>
            </a:r>
          </a:p>
          <a:p>
            <a:pPr marL="574042" lvl="0" indent="-457200">
              <a:lnSpc>
                <a:spcPct val="90000"/>
              </a:lnSpc>
              <a:buClr>
                <a:srgbClr val="4F81BD"/>
              </a:buClr>
              <a:buSzPts val="1840"/>
              <a:buFont typeface="+mj-lt"/>
              <a:buAutoNum type="arabicPeriod"/>
            </a:pPr>
            <a:endParaRPr lang="nl-NL" sz="20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5" name="Google Shape;183;p25">
            <a:extLst>
              <a:ext uri="{FF2B5EF4-FFF2-40B4-BE49-F238E27FC236}">
                <a16:creationId xmlns:a16="http://schemas.microsoft.com/office/drawing/2014/main" id="{B10F9FCD-C9C2-B242-B6E2-2AC5D6B5E9B4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n=30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0B2A743-7060-4FA7-8769-13F3DB21B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782" y="1720419"/>
            <a:ext cx="5137581" cy="513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456313" y="657627"/>
            <a:ext cx="11279370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Kun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toelichten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negatief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56313" y="1803360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Drugsoverlast (73x)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“Veel drugs gerelateerde overlast.”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“Drugsdealer op de parkeerplaats, daarna hard wegrijden. Auto beschadigd.  Tegen richting verkeer de straat in racen. Ruzies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snachts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in de straat.”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“Overlast van drugsgebruik, -dealers, dronken mensen, onbeschoft rijgedrag.”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Gevaarlijk verkeer (68x)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wordt hier absurd hard gereden het lijkt soms een racebaan.”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“Auto's die veel te hard rijden in de Zeestraat het is wachten op een ongeluk.”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“Gevaarlijke situaties voor fietsers en voetgangers.”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Overlast hangjongeren (41x)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“Hangjeugd op plein voor kleine kinderen. Slopen en vervuilen de boel.”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“Teveel dealertjes op brommers en hangjeugd op Europa plein.”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“Voelde eerst echt als een 8. Nu door hangjongeren stuk minder.”</a:t>
            </a:r>
          </a:p>
          <a:p>
            <a:pPr marL="402590" indent="-285750">
              <a:lnSpc>
                <a:spcPct val="80000"/>
              </a:lnSpc>
              <a:buClr>
                <a:srgbClr val="4F81BD"/>
              </a:buClr>
              <a:buSzPts val="1840"/>
              <a:buFont typeface="Arial" panose="020B0604020202020204" pitchFamily="34" charset="0"/>
              <a:buChar char="•"/>
            </a:pPr>
            <a:endParaRPr sz="1800" b="0" u="none" strike="noStrike" cap="none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n=302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456313" y="657627"/>
            <a:ext cx="11279370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Kun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toelichten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negatief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56313" y="1910205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Onveilig gevoel (27x)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“Het geeft geen veilig gevoel als je hier rondloopt.”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“Onveilig en hier wordt niet naar geluisterd.”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“Ongure types ook in poorten bij onze tuinen.”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endParaRPr lang="nl-NL" sz="20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5.	Overlast vuurwerk (20x)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wordt heel vaak vuurwerk afgestoken, ongeacht maand of tijdstip.”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“Zo nu en dan vuurwerkoverlast en vernieling van bordjes, bankjes etc.”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“Vuurwerk overlast en hangjeugd.”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endParaRPr lang="nl-NL" sz="20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6.	Inbraken (13x)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“Veel inbraken in onze directe buurt.”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“Bij verschillende buren is de afgelopen jaren een poging tot inbraak geweest.”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“Veel ongure types over de aagtendijk, en te maken gehad met inbraak.”</a:t>
            </a:r>
          </a:p>
          <a:p>
            <a:pPr marL="402590" indent="-285750">
              <a:lnSpc>
                <a:spcPct val="80000"/>
              </a:lnSpc>
              <a:buClr>
                <a:srgbClr val="4F81BD"/>
              </a:buClr>
              <a:buSzPts val="1840"/>
              <a:buFont typeface="Arial" panose="020B0604020202020204" pitchFamily="34" charset="0"/>
              <a:buChar char="•"/>
            </a:pPr>
            <a:endParaRPr sz="1800" b="0" u="none" strike="noStrike" cap="none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n=302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5577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456313" y="657627"/>
            <a:ext cx="11279370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Kun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toelichten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negatief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366940" y="2425213"/>
            <a:ext cx="11368743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7.	Onvoldoende handhaving (10x)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wordt niet gehandhaafd op verkeersovertredingen en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drugsdealen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“Onveilige bende, waar de gemeente allang de baas niet meer is.”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“Zien zelden handhaving of politie in wijk aan zee.”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8.	Overig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“Veel zwervers of andere vreemde mensen.”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“Teveel glaswerk kapot in de straten..”</a:t>
            </a:r>
          </a:p>
          <a:p>
            <a:pPr marL="285750" lvl="1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“Veilig is het wel, maar leefbaar niet, veel afval, auto- en schuurinbraken, vernielingen.”</a:t>
            </a:r>
          </a:p>
          <a:p>
            <a:pPr marL="402590" indent="-285750">
              <a:lnSpc>
                <a:spcPct val="80000"/>
              </a:lnSpc>
              <a:buClr>
                <a:srgbClr val="4F81BD"/>
              </a:buClr>
              <a:buSzPts val="1840"/>
              <a:buFont typeface="Arial" panose="020B0604020202020204" pitchFamily="34" charset="0"/>
              <a:buChar char="•"/>
            </a:pPr>
            <a:endParaRPr sz="1800" b="0" u="none" strike="noStrike" cap="none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21807" y="1723774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n=302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1037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/>
        </p:nvSpPr>
        <p:spPr>
          <a:xfrm>
            <a:off x="456480" y="657719"/>
            <a:ext cx="11279520" cy="10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Kun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toelichten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positief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7297047" y="2635334"/>
            <a:ext cx="7549376" cy="318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Rustige buurt (21x)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Veilig gevoel (15x)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Sociale controle (9x)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Overig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endParaRPr lang="nl-NL" sz="20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574042" lvl="0" indent="-457200">
              <a:lnSpc>
                <a:spcPct val="90000"/>
              </a:lnSpc>
              <a:buClr>
                <a:srgbClr val="4F81BD"/>
              </a:buClr>
              <a:buSzPts val="1840"/>
              <a:buFont typeface="+mj-lt"/>
              <a:buAutoNum type="arabicPeriod"/>
            </a:pPr>
            <a:endParaRPr lang="nl-NL" sz="2000" dirty="0">
              <a:solidFill>
                <a:schemeClr val="accen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5" name="Google Shape;183;p25">
            <a:extLst>
              <a:ext uri="{FF2B5EF4-FFF2-40B4-BE49-F238E27FC236}">
                <a16:creationId xmlns:a16="http://schemas.microsoft.com/office/drawing/2014/main" id="{B10F9FCD-C9C2-B242-B6E2-2AC5D6B5E9B4}"/>
              </a:ext>
            </a:extLst>
          </p:cNvPr>
          <p:cNvSpPr txBox="1"/>
          <p:nvPr/>
        </p:nvSpPr>
        <p:spPr>
          <a:xfrm>
            <a:off x="10517115" y="1771706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n=61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E3095A-C82C-9E5E-1931-187F2FA8B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53" y="1720419"/>
            <a:ext cx="5305647" cy="530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386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456313" y="657627"/>
            <a:ext cx="11279370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Kun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toelichten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positief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860350" y="2357048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Rustige buurt (21x)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“Hier is het redelijk rustig.”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“Relaxte buurt met veel gezinnen.”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“Het is mijn buurt aardig rustig en netjes.”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Veilig gevoel (15x)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“Nooit onveilig gevoeld.”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“Voor zover ik weet is het hier niet onveilig.”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“Ik durf mijn dochters 's nachts op de fiets van station naar huis te laten komen.”</a:t>
            </a: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n=61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7539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456313" y="657627"/>
            <a:ext cx="11279370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Kun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toelichten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positief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593570" y="2454017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Sociale controle (9x)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gebeurt bijna nooit iets raars en de sociale controle is erg goed.”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lijkt redelijke sociale controle te zijn in de wijk. Buren kennen elkaar en weten wie waar woont.”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“Gezellige buurt.. Mensen letten op positieve manier op elkaar.”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Overig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“Woon nog niet zo lang op huidige adres en kan er dus nog niet echt over oordelen.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So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far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so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good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wordt minder gedeald bij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Willlem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Alexander plantsoen.”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“Niets aan de hand, geen contact met buren en houden zo.”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9858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468352" y="524107"/>
            <a:ext cx="11262731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jeugdoverlast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10956805" y="1567694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4613540-BCC4-4CA2-9E6F-009D898365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7912812"/>
              </p:ext>
            </p:extLst>
          </p:nvPr>
        </p:nvGraphicFramePr>
        <p:xfrm>
          <a:off x="1458686" y="1138142"/>
          <a:ext cx="8632372" cy="509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566322" y="976679"/>
            <a:ext cx="11262731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hard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licht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10956805" y="1567694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4613540-BCC4-4CA2-9E6F-009D898365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3619947"/>
              </p:ext>
            </p:extLst>
          </p:nvPr>
        </p:nvGraphicFramePr>
        <p:xfrm>
          <a:off x="1445378" y="1443701"/>
          <a:ext cx="8632372" cy="509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5043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464634" y="893796"/>
            <a:ext cx="11262731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verkeerd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10956805" y="1567694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4613540-BCC4-4CA2-9E6F-009D898365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5180779"/>
              </p:ext>
            </p:extLst>
          </p:nvPr>
        </p:nvGraphicFramePr>
        <p:xfrm>
          <a:off x="1447801" y="1484811"/>
          <a:ext cx="8632372" cy="509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3463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1128660" y="893796"/>
            <a:ext cx="9615539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betalen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10956805" y="1567694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4613540-BCC4-4CA2-9E6F-009D898365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2672495"/>
              </p:ext>
            </p:extLst>
          </p:nvPr>
        </p:nvGraphicFramePr>
        <p:xfrm>
          <a:off x="1447801" y="1484811"/>
          <a:ext cx="8632372" cy="509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15452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468352" y="524107"/>
            <a:ext cx="11262731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drugs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overlast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10956805" y="1567694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4613540-BCC4-4CA2-9E6F-009D898365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329876"/>
              </p:ext>
            </p:extLst>
          </p:nvPr>
        </p:nvGraphicFramePr>
        <p:xfrm>
          <a:off x="1458686" y="1138142"/>
          <a:ext cx="8632372" cy="509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3683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"/>
          <p:cNvSpPr txBox="1">
            <a:spLocks noGrp="1"/>
          </p:cNvSpPr>
          <p:nvPr>
            <p:ph type="title"/>
          </p:nvPr>
        </p:nvSpPr>
        <p:spPr>
          <a:xfrm>
            <a:off x="434898" y="661970"/>
            <a:ext cx="11296185" cy="909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mag 3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aankruisen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3"/>
          <p:cNvSpPr txBox="1"/>
          <p:nvPr/>
        </p:nvSpPr>
        <p:spPr>
          <a:xfrm>
            <a:off x="11388887" y="1658729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842EC01-C400-4FE8-AD68-4CFC4A80F9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5024411"/>
              </p:ext>
            </p:extLst>
          </p:nvPr>
        </p:nvGraphicFramePr>
        <p:xfrm>
          <a:off x="727113" y="1437703"/>
          <a:ext cx="10157552" cy="5420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/>
          <p:nvPr/>
        </p:nvSpPr>
        <p:spPr>
          <a:xfrm>
            <a:off x="506027" y="292500"/>
            <a:ext cx="10595571" cy="1449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2800" b="1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2800" b="1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? ‘Anders,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namelijk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:’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4"/>
          <p:cNvSpPr txBox="1"/>
          <p:nvPr/>
        </p:nvSpPr>
        <p:spPr>
          <a:xfrm>
            <a:off x="6519353" y="2677078"/>
            <a:ext cx="6193642" cy="4180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l-NL" sz="2000" dirty="0">
                <a:solidFill>
                  <a:schemeClr val="accent1"/>
                </a:solidFill>
                <a:latin typeface="Calibri"/>
                <a:cs typeface="Calibri"/>
              </a:rPr>
              <a:t>1.	Verkeersovertredingen (16x)</a:t>
            </a:r>
          </a:p>
          <a:p>
            <a:r>
              <a:rPr lang="nl-NL" sz="2000" dirty="0">
                <a:solidFill>
                  <a:schemeClr val="accent1"/>
                </a:solidFill>
                <a:latin typeface="Calibri"/>
                <a:cs typeface="Calibri"/>
              </a:rPr>
              <a:t>2.	Vuurwerk (12x)</a:t>
            </a:r>
          </a:p>
          <a:p>
            <a:r>
              <a:rPr lang="nl-NL" sz="2000" dirty="0">
                <a:solidFill>
                  <a:schemeClr val="accent1"/>
                </a:solidFill>
                <a:latin typeface="Calibri"/>
                <a:cs typeface="Calibri"/>
              </a:rPr>
              <a:t>3.	Geluidsoverlast (10x)</a:t>
            </a:r>
          </a:p>
          <a:p>
            <a:r>
              <a:rPr lang="nl-NL" sz="2000" dirty="0">
                <a:solidFill>
                  <a:schemeClr val="accent1"/>
                </a:solidFill>
                <a:latin typeface="Calibri"/>
                <a:cs typeface="Calibri"/>
              </a:rPr>
              <a:t>4.	Fout parkeren (9x)</a:t>
            </a:r>
          </a:p>
          <a:p>
            <a:r>
              <a:rPr lang="nl-NL" sz="2000" dirty="0">
                <a:solidFill>
                  <a:schemeClr val="accent1"/>
                </a:solidFill>
                <a:latin typeface="Calibri"/>
                <a:cs typeface="Calibri"/>
              </a:rPr>
              <a:t>5.	Onderhoud groen (6x)</a:t>
            </a:r>
          </a:p>
          <a:p>
            <a:r>
              <a:rPr lang="nl-NL" sz="2000" dirty="0">
                <a:solidFill>
                  <a:schemeClr val="accent1"/>
                </a:solidFill>
                <a:latin typeface="Calibri"/>
                <a:cs typeface="Calibri"/>
              </a:rPr>
              <a:t>6.	Inbraakpreventie (4x)</a:t>
            </a:r>
          </a:p>
          <a:p>
            <a:r>
              <a:rPr lang="nl-NL" sz="2000" dirty="0">
                <a:solidFill>
                  <a:schemeClr val="accent1"/>
                </a:solidFill>
                <a:latin typeface="Calibri"/>
                <a:cs typeface="Calibri"/>
              </a:rPr>
              <a:t>7.	Overig</a:t>
            </a:r>
          </a:p>
        </p:txBody>
      </p:sp>
      <p:sp>
        <p:nvSpPr>
          <p:cNvPr id="5" name="Google Shape;261;p35">
            <a:extLst>
              <a:ext uri="{FF2B5EF4-FFF2-40B4-BE49-F238E27FC236}">
                <a16:creationId xmlns:a16="http://schemas.microsoft.com/office/drawing/2014/main" id="{043444FD-DD43-1E43-A01D-64A2B9C55A95}"/>
              </a:ext>
            </a:extLst>
          </p:cNvPr>
          <p:cNvSpPr txBox="1"/>
          <p:nvPr/>
        </p:nvSpPr>
        <p:spPr>
          <a:xfrm>
            <a:off x="10550352" y="2107579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395EE7E-1466-92AA-F5A0-05211EECF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28" y="1222744"/>
            <a:ext cx="6305106" cy="630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147961" y="581730"/>
            <a:ext cx="11896078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28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28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‘Anders,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namelijk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:’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77578" y="1817648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Verkeersovertredingen (16x)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“Fietsers die fietsen waar dat niet mag.”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“Verkeer dat in eenrichtingswegen de verkeerde kant opgaat.”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“Auto’s die midden op de zeestraat voor de wietshop stoppen en de weg blokkeren valt wel onder asociaal gedrag.”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Vuurwerk (12x)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“Vuurwerk wat steeds wordt afgestoken.”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“Weken te vroeg beginnen met vuurwerk.”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“Geluidsoverlast door vuurwerk. Vanaf oktober wordt er best veel knalvuurwerk afgestoken.”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Geluidsoverlast (10x)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“Geluidsoverlast  festivals minder  toegestane decibel.”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“Geluidsoverlast horeca.”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“Herrie vanuit fietstunnel aagtendijk in het weekend.”</a:t>
            </a: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5977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147961" y="581730"/>
            <a:ext cx="11896078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28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28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‘Anders,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namelijk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:’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56313" y="2423704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Fout parkeren (9x)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“Fout parkeren voor uitritten in de broekpolder.”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“Benzineauto’s op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electrische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plekken!”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“Parkeren, en ook aanhangers die volgens de APV Beverwijk niet langer dan 3 dagen mogen blijven staan op eenzelfde parkeerplek.”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5.	Onderhoud groen (6x)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“Onderhoud groen.”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“Slecht onderhouden natuur.”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“Groenvoorziening Plesmanweg, niet te zien vanaf stadhuis.”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6939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147961" y="581730"/>
            <a:ext cx="11896078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28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28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‘Anders,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namelijk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:’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593572" y="2544202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6.	Inbraakpreventie (4x)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“Onaantrekkelijk maken voor inbraak door vaker Blauw op straat te zien.”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“Inbraak preventie.”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“Inbrekers.”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7.	Overig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“Los lopende honden! op strand en straat.”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“Groepsvorming Europaplein tegen gaan.”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“Graag meer prullenbakken op de weg naar wijk aan zee.”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355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>
            <a:spLocks noGrp="1"/>
          </p:cNvSpPr>
          <p:nvPr>
            <p:ph type="title"/>
          </p:nvPr>
        </p:nvSpPr>
        <p:spPr>
          <a:xfrm>
            <a:off x="457200" y="661970"/>
            <a:ext cx="11273883" cy="888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lvl="0" algn="ctr">
              <a:buSzPts val="3200"/>
            </a:pP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in de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stad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mag 3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aankruisen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7"/>
          <p:cNvSpPr txBox="1"/>
          <p:nvPr/>
        </p:nvSpPr>
        <p:spPr>
          <a:xfrm>
            <a:off x="11444755" y="1678888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842EC01-C400-4FE8-AD68-4CFC4A80F9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4196304"/>
              </p:ext>
            </p:extLst>
          </p:nvPr>
        </p:nvGraphicFramePr>
        <p:xfrm>
          <a:off x="944640" y="1550019"/>
          <a:ext cx="10299001" cy="5052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"/>
          <p:cNvSpPr txBox="1"/>
          <p:nvPr/>
        </p:nvSpPr>
        <p:spPr>
          <a:xfrm>
            <a:off x="330531" y="120769"/>
            <a:ext cx="11279520" cy="146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in de </a:t>
            </a:r>
            <a:r>
              <a:rPr lang="en-GB" sz="3200" b="1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stad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? ‘Anders, </a:t>
            </a:r>
            <a:r>
              <a:rPr lang="en-GB" sz="3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namelijk</a:t>
            </a:r>
            <a:r>
              <a:rPr lang="en-GB" sz="3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:’ 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8"/>
          <p:cNvSpPr txBox="1"/>
          <p:nvPr/>
        </p:nvSpPr>
        <p:spPr>
          <a:xfrm>
            <a:off x="6096000" y="2239652"/>
            <a:ext cx="5747593" cy="311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Vuurwerk (6x)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Geluidsoverlast (5x)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Afval (4x)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Criminaliteit (4x)</a:t>
            </a:r>
          </a:p>
          <a:p>
            <a:pPr marL="116842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5.	Overig</a:t>
            </a:r>
          </a:p>
        </p:txBody>
      </p:sp>
      <p:sp>
        <p:nvSpPr>
          <p:cNvPr id="5" name="Google Shape;291;p39">
            <a:extLst>
              <a:ext uri="{FF2B5EF4-FFF2-40B4-BE49-F238E27FC236}">
                <a16:creationId xmlns:a16="http://schemas.microsoft.com/office/drawing/2014/main" id="{6E7CF7EC-45D5-1148-A618-0FDE31A96735}"/>
              </a:ext>
            </a:extLst>
          </p:cNvPr>
          <p:cNvSpPr txBox="1"/>
          <p:nvPr/>
        </p:nvSpPr>
        <p:spPr>
          <a:xfrm>
            <a:off x="10637506" y="1962653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80090D5-87AE-7BB5-CDA0-F27B1ABC5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31" y="54226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147961" y="581730"/>
            <a:ext cx="11896078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>
                <a:latin typeface="Calibri"/>
                <a:ea typeface="Calibri"/>
                <a:cs typeface="Calibri"/>
                <a:sym typeface="Calibri"/>
              </a:rPr>
              <a:t>in de </a:t>
            </a:r>
            <a:r>
              <a:rPr lang="en-GB" sz="2800" b="1" cap="none" dirty="0" err="1">
                <a:latin typeface="Calibri"/>
                <a:ea typeface="Calibri"/>
                <a:cs typeface="Calibri"/>
                <a:sym typeface="Calibri"/>
              </a:rPr>
              <a:t>stad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‘Anders,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namelijk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:’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56313" y="1817648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Vuurwerk (6x)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“Vuurwerk overlast.”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“Vuurwerk en geluidsoverlast.”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“Vuurwerk.”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Geluidsoverlast (5x)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Geluids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overlast van illegale bewoners.”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“Geluid van vliegtuigen wordt steeds vervelender.”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Cafe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camille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geluidsoverlast en tafels en stoelen midden op plein en straat.”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Afval (4x)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“Afval naast de containers bestraffen.”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“Afval met name van bedrijven in omgeving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beverhof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“Grofvuil dumping bij ondergrondse containers.”</a:t>
            </a: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37498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147961" y="581730"/>
            <a:ext cx="11896078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>
                <a:latin typeface="Calibri"/>
                <a:ea typeface="Calibri"/>
                <a:cs typeface="Calibri"/>
                <a:sym typeface="Calibri"/>
              </a:rPr>
              <a:t>in de </a:t>
            </a:r>
            <a:r>
              <a:rPr lang="en-GB" sz="2800" b="1" cap="none" dirty="0" err="1">
                <a:latin typeface="Calibri"/>
                <a:ea typeface="Calibri"/>
                <a:cs typeface="Calibri"/>
                <a:sym typeface="Calibri"/>
              </a:rPr>
              <a:t>stad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‘Anders,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namelijk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:’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56313" y="2187204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Criminaliteit (4x)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“Met name drugs, harmonielaantje word openlijk gedeald, zie er nooit controle.”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“Diefstallen.”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“Criminaliteit.”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5.	Overig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“In het centrum meer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controlle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en handhaving. Er lopen veel schimmige mensen in de avond.”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“Hangouderen op de </a:t>
            </a:r>
            <a:r>
              <a:rPr lang="nl-NL" sz="20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breestraat</a:t>
            </a: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vooral met koopavond.”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“Veilig over straat kunnen voor ouderen en vrouwen.”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2000" b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n=70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4015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9"/>
          <p:cNvSpPr txBox="1"/>
          <p:nvPr/>
        </p:nvSpPr>
        <p:spPr>
          <a:xfrm>
            <a:off x="5392522" y="2552817"/>
            <a:ext cx="6438883" cy="3567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6841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Meer blauw op straat (41x)</a:t>
            </a:r>
          </a:p>
          <a:p>
            <a:pPr marL="116841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Verbeter parkeersituatie (39x)</a:t>
            </a:r>
          </a:p>
          <a:p>
            <a:pPr marL="116841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Pak hardrijders aan (26x)</a:t>
            </a:r>
          </a:p>
          <a:p>
            <a:pPr marL="116841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Hopelijk wordt er iets mee gedaan (13x)</a:t>
            </a:r>
          </a:p>
          <a:p>
            <a:pPr marL="116841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5.	Drugsoverlast aanpakken (12x)</a:t>
            </a:r>
          </a:p>
          <a:p>
            <a:pPr marL="116841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6.	Zorg voor betere verlichting (10x)</a:t>
            </a:r>
          </a:p>
          <a:p>
            <a:pPr marL="116841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7.	Vuurwerkoverlast verminderen (9x)</a:t>
            </a:r>
          </a:p>
          <a:p>
            <a:pPr marL="116841" lvl="0">
              <a:lnSpc>
                <a:spcPct val="90000"/>
              </a:lnSpc>
              <a:buClr>
                <a:srgbClr val="4F81BD"/>
              </a:buClr>
              <a:buSzPts val="1840"/>
            </a:pPr>
            <a:r>
              <a:rPr lang="nl-NL" sz="2000" dirty="0">
                <a:solidFill>
                  <a:schemeClr val="accen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8.	Overig</a:t>
            </a:r>
          </a:p>
        </p:txBody>
      </p:sp>
      <p:sp>
        <p:nvSpPr>
          <p:cNvPr id="365" name="Google Shape;365;p49"/>
          <p:cNvSpPr txBox="1"/>
          <p:nvPr/>
        </p:nvSpPr>
        <p:spPr>
          <a:xfrm>
            <a:off x="456313" y="657626"/>
            <a:ext cx="11279400" cy="1171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Wil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nog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iets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anders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melden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over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GB" sz="28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Beverwijk</a:t>
            </a:r>
            <a:r>
              <a:rPr lang="en-GB" sz="28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800" b="0" i="0" u="none" strike="noStrike" cap="none" dirty="0">
              <a:solidFill>
                <a:srgbClr val="0616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2800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antwoorden</a:t>
            </a:r>
            <a:endParaRPr sz="2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73;p50">
            <a:extLst>
              <a:ext uri="{FF2B5EF4-FFF2-40B4-BE49-F238E27FC236}">
                <a16:creationId xmlns:a16="http://schemas.microsoft.com/office/drawing/2014/main" id="{D3CBCC5A-9243-5145-ACD5-270F44C78B20}"/>
              </a:ext>
            </a:extLst>
          </p:cNvPr>
          <p:cNvSpPr txBox="1"/>
          <p:nvPr/>
        </p:nvSpPr>
        <p:spPr>
          <a:xfrm>
            <a:off x="10191565" y="198264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n=234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3F913EC-18AC-9BEE-2A82-73286BFFE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6" y="1419119"/>
            <a:ext cx="5438881" cy="543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147961" y="581730"/>
            <a:ext cx="11896078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Wil je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nog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anders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melden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over de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Beverwijk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b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35048" y="1553207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1.	Meer blauw op straat (41x)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“Zorg vooral dat Politie en Handhaving zichtbaar is en extra aandacht rond Europlein.”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“Handhaving moet zich vaker laten zien rondom de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Wijkerbaan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. Ondanks toezeggingen van de gemeente om te handhaven wat betreft parkeren en laden/lossen gebeurt dit niet.”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“Boa's en politie zijn vrijwel niet zichtbaar op straat.”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2.	Verbeter parkeersituatie (39x)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“Parkeren rondom anjelier tijdens schooltijden. Doe een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verkeers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verbod rond de vijver.”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“Wij betalen voor een parkeervergunning, hebben 1 auto en kunnen vaak in de avond niet meer parkeren in onze straat.”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“Foutparkeren op de stoepen, vooral in de avond, op de hoek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Romerkerweg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/Hendrik Burgerstraat.”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3.	Pak hardrijders aan (26x)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zijn veel hardrijders op de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Overboslaan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. Een veilige oversteek voor voetgangers en fietsers van de Alida de Jonglaan naar het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Foreestpad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zou prettig zijn.”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wordt ook veel te hard gereden, meer controle graag of de weg aanpassen.”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“Dat er eens serieus gecontroleerd word op snelheid en rood licht op de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Meerlanden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bij de voetgangers/fietsers oversteekplaats.”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n=234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6439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147961" y="581730"/>
            <a:ext cx="11896078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Wil je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nog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anders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melden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over de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Beverwijk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b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326658" y="1553207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4.	Hopelijk wordt er iets mee gedaan (13x)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“Graag actie ondernemen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ipv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alleen enquête houden.”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“Je kan het melden maar wordt niets aangedaan.”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“Hopelijk gebeurt er wat mee. Vul het jaarlijks in maar voel me in Beverwijk steeds onveiliger.”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5.	Drugsoverlast aanpakken (12x)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“Pak de harddrugs aan, niet de softdrugs. Coffeeshops worden gesloten, maar je krijgt cocaïne aangeboden van thuisdealers in cafés zoals Café Sport.”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“Pak het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drugsdealen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aan in de avond bij de parkeerplaats van sporthal de walvis.”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“Door de drugsafval word de buurt voor de jongere kinderen erg onveilig. Dat daar niks aan gedaan word vind ik echt slecht.”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6.	Zorg voor betere verlichting (10x)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“Weinig verlichting langs het fietspad op de laan van archeologie in de Broekpolder. Het is een veel gebruikt fietspad maar slecht verlicht.”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“In een straat waar al geen oversteekplaats is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is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het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zeeeeer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onveilig om ook nog eens de straatverlichting uit te doen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savonds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“Te donker op straat, dit vindt vooral mijn vrouw! Die moet in de avond over straat!”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14684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9305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147961" y="581730"/>
            <a:ext cx="11896078" cy="97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algn="ctr">
              <a:buSzPts val="3200"/>
            </a:pP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Wil je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nog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anders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melden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over de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Beverwijk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b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Meest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genoemde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geïllustreerd</a:t>
            </a:r>
            <a:r>
              <a:rPr lang="en-GB" sz="2800" dirty="0"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citaten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16018" y="2187204"/>
            <a:ext cx="11004855" cy="5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7.	Vuurwerkoverlast verminderen (9x)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“Vuurwerk(en illegaal vuurwerk) zijn nog wel iets wat veel overlast geeft binnen de Broekpolder in mijn beleving.”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“Overlast broekpolder van hang jeugd en vuurwerk is niet te doen.”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“Vuurwerkoverlast is al vanaf september begonnen. Er wordt afgestoken op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hondenuitlaatplekken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, ook naast het politiebureau en er moet echt op gehandhaafd worden!”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2000" b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8.	Overig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“Overlast van </a:t>
            </a:r>
            <a:r>
              <a:rPr lang="nl-NL" sz="1800" i="1" dirty="0" err="1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jeugd:wat</a:t>
            </a: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 word er voor deze groep gedaan? Ze hebben ook niets anders dan buiten hangen, waarom voor deze groep niets?”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“Kijk ook eens naar wat je in het centrum plaatst: coffeeshops, de verloedering van een aan leegstaande panden en hoe je ‘verborgen’ anonieme parkeerpleinen meer open kan maken. Succes!”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r>
              <a:rPr lang="nl-NL" sz="1800" i="1" dirty="0">
                <a:solidFill>
                  <a:srgbClr val="061688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“Er wordt zoveel afval gedumpt. Flinke boete zal hoop ik helpen, het is daar echt een zooitje, ligt zelfs in de bosjes.”</a:t>
            </a:r>
          </a:p>
          <a:p>
            <a:pPr marL="285750" lvl="0" indent="-168910">
              <a:buClr>
                <a:srgbClr val="4F81BD"/>
              </a:buClr>
              <a:buSzPts val="1840"/>
            </a:pPr>
            <a:endParaRPr lang="nl-NL" sz="1800" i="1" dirty="0">
              <a:solidFill>
                <a:srgbClr val="061688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4" name="Google Shape;183;p25">
            <a:extLst>
              <a:ext uri="{FF2B5EF4-FFF2-40B4-BE49-F238E27FC236}">
                <a16:creationId xmlns:a16="http://schemas.microsoft.com/office/drawing/2014/main" id="{7400E617-35A7-447B-BC55-4C9407E35A6C}"/>
              </a:ext>
            </a:extLst>
          </p:cNvPr>
          <p:cNvSpPr txBox="1"/>
          <p:nvPr/>
        </p:nvSpPr>
        <p:spPr>
          <a:xfrm>
            <a:off x="10304051" y="1910205"/>
            <a:ext cx="7457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3318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2"/>
          <p:cNvSpPr txBox="1">
            <a:spLocks noGrp="1"/>
          </p:cNvSpPr>
          <p:nvPr>
            <p:ph type="title"/>
          </p:nvPr>
        </p:nvSpPr>
        <p:spPr>
          <a:xfrm>
            <a:off x="664453" y="2292728"/>
            <a:ext cx="11279370" cy="195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7200"/>
              <a:buFont typeface="Calibri"/>
              <a:buNone/>
            </a:pPr>
            <a:r>
              <a:rPr lang="en-GB" sz="6000" cap="none" dirty="0"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GB" sz="6000" dirty="0" err="1">
                <a:latin typeface="Calibri"/>
                <a:ea typeface="Calibri"/>
                <a:cs typeface="Calibri"/>
                <a:sym typeface="Calibri"/>
              </a:rPr>
              <a:t>Vergelijking</a:t>
            </a:r>
            <a:r>
              <a:rPr lang="en-GB" sz="6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dirty="0" err="1">
                <a:latin typeface="Calibri"/>
                <a:ea typeface="Calibri"/>
                <a:cs typeface="Calibri"/>
                <a:sym typeface="Calibri"/>
              </a:rPr>
              <a:t>sep</a:t>
            </a:r>
            <a:r>
              <a:rPr lang="en-GB" sz="6000" dirty="0">
                <a:latin typeface="Calibri"/>
                <a:ea typeface="Calibri"/>
                <a:cs typeface="Calibri"/>
                <a:sym typeface="Calibri"/>
              </a:rPr>
              <a:t> 2019, </a:t>
            </a:r>
            <a:r>
              <a:rPr lang="en-GB" sz="6000" dirty="0" err="1">
                <a:latin typeface="Calibri"/>
                <a:ea typeface="Calibri"/>
                <a:cs typeface="Calibri"/>
                <a:sym typeface="Calibri"/>
              </a:rPr>
              <a:t>mrt</a:t>
            </a:r>
            <a:r>
              <a:rPr lang="en-GB" sz="6000" dirty="0">
                <a:latin typeface="Calibri"/>
                <a:ea typeface="Calibri"/>
                <a:cs typeface="Calibri"/>
                <a:sym typeface="Calibri"/>
              </a:rPr>
              <a:t> 2020, </a:t>
            </a:r>
            <a:r>
              <a:rPr lang="en-GB" sz="6000" dirty="0" err="1">
                <a:latin typeface="Calibri"/>
                <a:ea typeface="Calibri"/>
                <a:cs typeface="Calibri"/>
                <a:sym typeface="Calibri"/>
              </a:rPr>
              <a:t>sep</a:t>
            </a:r>
            <a:r>
              <a:rPr lang="en-GB" sz="6000" dirty="0">
                <a:latin typeface="Calibri"/>
                <a:ea typeface="Calibri"/>
                <a:cs typeface="Calibri"/>
                <a:sym typeface="Calibri"/>
              </a:rPr>
              <a:t> 2020, </a:t>
            </a:r>
            <a:r>
              <a:rPr lang="en-GB" sz="6000" dirty="0" err="1">
                <a:latin typeface="Calibri"/>
                <a:ea typeface="Calibri"/>
                <a:cs typeface="Calibri"/>
                <a:sym typeface="Calibri"/>
              </a:rPr>
              <a:t>nov</a:t>
            </a:r>
            <a:r>
              <a:rPr lang="en-GB" sz="6000" dirty="0">
                <a:latin typeface="Calibri"/>
                <a:ea typeface="Calibri"/>
                <a:cs typeface="Calibri"/>
                <a:sym typeface="Calibri"/>
              </a:rPr>
              <a:t> 2021 </a:t>
            </a:r>
            <a:r>
              <a:rPr lang="en-GB" sz="6000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6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dirty="0" err="1">
                <a:latin typeface="Calibri"/>
                <a:ea typeface="Calibri"/>
                <a:cs typeface="Calibri"/>
                <a:sym typeface="Calibri"/>
              </a:rPr>
              <a:t>okt</a:t>
            </a:r>
            <a:r>
              <a:rPr lang="en-GB" sz="6000" dirty="0">
                <a:latin typeface="Calibri"/>
                <a:ea typeface="Calibri"/>
                <a:cs typeface="Calibri"/>
                <a:sym typeface="Calibri"/>
              </a:rPr>
              <a:t> 2022</a:t>
            </a:r>
            <a:endParaRPr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65;p23">
            <a:extLst>
              <a:ext uri="{FF2B5EF4-FFF2-40B4-BE49-F238E27FC236}">
                <a16:creationId xmlns:a16="http://schemas.microsoft.com/office/drawing/2014/main" id="{70045FD0-3B95-42FF-9534-B7C4296550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535260"/>
            <a:ext cx="12192000" cy="5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veilig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Geef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een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17DD98D9-D902-407C-9328-223AD47C47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524819"/>
              </p:ext>
            </p:extLst>
          </p:nvPr>
        </p:nvGraphicFramePr>
        <p:xfrm>
          <a:off x="2318657" y="5640882"/>
          <a:ext cx="5627914" cy="675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2649">
                  <a:extLst>
                    <a:ext uri="{9D8B030D-6E8A-4147-A177-3AD203B41FA5}">
                      <a16:colId xmlns:a16="http://schemas.microsoft.com/office/drawing/2014/main" val="4038944965"/>
                    </a:ext>
                  </a:extLst>
                </a:gridCol>
                <a:gridCol w="879990">
                  <a:extLst>
                    <a:ext uri="{9D8B030D-6E8A-4147-A177-3AD203B41FA5}">
                      <a16:colId xmlns:a16="http://schemas.microsoft.com/office/drawing/2014/main" val="1089105111"/>
                    </a:ext>
                  </a:extLst>
                </a:gridCol>
                <a:gridCol w="762658">
                  <a:extLst>
                    <a:ext uri="{9D8B030D-6E8A-4147-A177-3AD203B41FA5}">
                      <a16:colId xmlns:a16="http://schemas.microsoft.com/office/drawing/2014/main" val="3690738042"/>
                    </a:ext>
                  </a:extLst>
                </a:gridCol>
                <a:gridCol w="774391">
                  <a:extLst>
                    <a:ext uri="{9D8B030D-6E8A-4147-A177-3AD203B41FA5}">
                      <a16:colId xmlns:a16="http://schemas.microsoft.com/office/drawing/2014/main" val="46923622"/>
                    </a:ext>
                  </a:extLst>
                </a:gridCol>
                <a:gridCol w="784113">
                  <a:extLst>
                    <a:ext uri="{9D8B030D-6E8A-4147-A177-3AD203B41FA5}">
                      <a16:colId xmlns:a16="http://schemas.microsoft.com/office/drawing/2014/main" val="2425872605"/>
                    </a:ext>
                  </a:extLst>
                </a:gridCol>
                <a:gridCol w="784113">
                  <a:extLst>
                    <a:ext uri="{9D8B030D-6E8A-4147-A177-3AD203B41FA5}">
                      <a16:colId xmlns:a16="http://schemas.microsoft.com/office/drawing/2014/main" val="862155411"/>
                    </a:ext>
                  </a:extLst>
                </a:gridCol>
              </a:tblGrid>
              <a:tr h="161766">
                <a:tc>
                  <a:txBody>
                    <a:bodyPr/>
                    <a:lstStyle/>
                    <a:p>
                      <a:r>
                        <a:rPr lang="nl-NL" dirty="0"/>
                        <a:t>Gemiddelde: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6,3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6,3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6,2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6,2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59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Respondenten: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1698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605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896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620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588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750667"/>
                  </a:ext>
                </a:extLst>
              </a:tr>
            </a:tbl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7DD6E02-9F3A-4A3B-8E7E-B479EB2F9F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0540124"/>
              </p:ext>
            </p:extLst>
          </p:nvPr>
        </p:nvGraphicFramePr>
        <p:xfrm>
          <a:off x="637801" y="1217118"/>
          <a:ext cx="10541827" cy="4493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30759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5;p27">
            <a:extLst>
              <a:ext uri="{FF2B5EF4-FFF2-40B4-BE49-F238E27FC236}">
                <a16:creationId xmlns:a16="http://schemas.microsoft.com/office/drawing/2014/main" id="{4B3729DB-4F0C-4E10-8AAB-104D187288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634" y="885614"/>
            <a:ext cx="11262731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jeugdoverlast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9461321-E3FE-4A19-A6B2-9ACBA3338C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832372"/>
              </p:ext>
            </p:extLst>
          </p:nvPr>
        </p:nvGraphicFramePr>
        <p:xfrm>
          <a:off x="464635" y="1476629"/>
          <a:ext cx="11074222" cy="4575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39851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5;p27">
            <a:extLst>
              <a:ext uri="{FF2B5EF4-FFF2-40B4-BE49-F238E27FC236}">
                <a16:creationId xmlns:a16="http://schemas.microsoft.com/office/drawing/2014/main" id="{4B3729DB-4F0C-4E10-8AAB-104D187288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482" y="938776"/>
            <a:ext cx="9070041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hard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licht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A653639-9ECA-ABBB-1D22-D63D01A891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9005498"/>
              </p:ext>
            </p:extLst>
          </p:nvPr>
        </p:nvGraphicFramePr>
        <p:xfrm>
          <a:off x="754016" y="1529791"/>
          <a:ext cx="11146971" cy="5324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80435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5;p27">
            <a:extLst>
              <a:ext uri="{FF2B5EF4-FFF2-40B4-BE49-F238E27FC236}">
                <a16:creationId xmlns:a16="http://schemas.microsoft.com/office/drawing/2014/main" id="{4B3729DB-4F0C-4E10-8AAB-104D187288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6345" y="938777"/>
            <a:ext cx="10359310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verkeerd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bonnetje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A653639-9ECA-ABBB-1D22-D63D01A891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707427"/>
              </p:ext>
            </p:extLst>
          </p:nvPr>
        </p:nvGraphicFramePr>
        <p:xfrm>
          <a:off x="462643" y="1382485"/>
          <a:ext cx="11266714" cy="4953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CA24ABA-62CA-284B-75E9-5C20F5A8C1BA}"/>
              </a:ext>
            </a:extLst>
          </p:cNvPr>
          <p:cNvSpPr txBox="1"/>
          <p:nvPr/>
        </p:nvSpPr>
        <p:spPr>
          <a:xfrm>
            <a:off x="1816395" y="6335950"/>
            <a:ext cx="8559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NB: voor okt-22 zijn de gemiddelden van 2 vragen samengevoegd om te kunnen vergelijken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0669362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5;p27">
            <a:extLst>
              <a:ext uri="{FF2B5EF4-FFF2-40B4-BE49-F238E27FC236}">
                <a16:creationId xmlns:a16="http://schemas.microsoft.com/office/drawing/2014/main" id="{4B3729DB-4F0C-4E10-8AAB-104D187288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634" y="885614"/>
            <a:ext cx="11262731" cy="59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2800" dirty="0" err="1">
                <a:latin typeface="Calibri"/>
                <a:ea typeface="Calibri"/>
                <a:cs typeface="Calibri"/>
                <a:sym typeface="Calibri"/>
              </a:rPr>
              <a:t>drugs</a:t>
            </a:r>
            <a:r>
              <a:rPr lang="en-GB" sz="2800" cap="none" dirty="0" err="1">
                <a:latin typeface="Calibri"/>
                <a:ea typeface="Calibri"/>
                <a:cs typeface="Calibri"/>
                <a:sym typeface="Calibri"/>
              </a:rPr>
              <a:t>overlast</a:t>
            </a:r>
            <a:r>
              <a:rPr lang="en-GB" sz="28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A653639-9ECA-ABBB-1D22-D63D01A891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5053648"/>
              </p:ext>
            </p:extLst>
          </p:nvPr>
        </p:nvGraphicFramePr>
        <p:xfrm>
          <a:off x="266699" y="1741714"/>
          <a:ext cx="11658600" cy="4517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10730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43;p33">
            <a:extLst>
              <a:ext uri="{FF2B5EF4-FFF2-40B4-BE49-F238E27FC236}">
                <a16:creationId xmlns:a16="http://schemas.microsoft.com/office/drawing/2014/main" id="{38C7EDE3-7D45-469A-A7BD-DE8C47E24578}"/>
              </a:ext>
            </a:extLst>
          </p:cNvPr>
          <p:cNvSpPr txBox="1">
            <a:spLocks/>
          </p:cNvSpPr>
          <p:nvPr/>
        </p:nvSpPr>
        <p:spPr>
          <a:xfrm>
            <a:off x="447907" y="571079"/>
            <a:ext cx="11296185" cy="909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61688"/>
              </a:buClr>
              <a:buSzPts val="3200"/>
              <a:buFont typeface="Calibri"/>
              <a:buNone/>
            </a:pPr>
            <a:r>
              <a:rPr lang="nl-NL" sz="28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Waar moeten politie en gemeente komend seizoen vooral op handhaven </a:t>
            </a:r>
            <a:r>
              <a:rPr lang="nl-NL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 jouw buurt</a:t>
            </a:r>
            <a:r>
              <a:rPr lang="nl-NL" sz="28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 Je mag 3 antwoorden aankruisen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60BE726-BA6C-430E-22DC-1B4F4C5C9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5969927"/>
              </p:ext>
            </p:extLst>
          </p:nvPr>
        </p:nvGraphicFramePr>
        <p:xfrm>
          <a:off x="547114" y="1480456"/>
          <a:ext cx="11097770" cy="5118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010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43;p33">
            <a:extLst>
              <a:ext uri="{FF2B5EF4-FFF2-40B4-BE49-F238E27FC236}">
                <a16:creationId xmlns:a16="http://schemas.microsoft.com/office/drawing/2014/main" id="{38C7EDE3-7D45-469A-A7BD-DE8C47E24578}"/>
              </a:ext>
            </a:extLst>
          </p:cNvPr>
          <p:cNvSpPr txBox="1">
            <a:spLocks/>
          </p:cNvSpPr>
          <p:nvPr/>
        </p:nvSpPr>
        <p:spPr>
          <a:xfrm>
            <a:off x="447907" y="571079"/>
            <a:ext cx="11296185" cy="909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61688"/>
              </a:buClr>
              <a:buSzPts val="3200"/>
              <a:buFont typeface="Calibri"/>
              <a:buNone/>
            </a:pPr>
            <a:r>
              <a:rPr lang="en-GB" sz="28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28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lang="en-GB" sz="28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aar</a:t>
            </a:r>
            <a:r>
              <a:rPr lang="en-GB" sz="28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28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28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28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28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28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28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28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 de </a:t>
            </a:r>
            <a:r>
              <a:rPr lang="en-GB" sz="2800" b="1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stad</a:t>
            </a:r>
            <a:r>
              <a:rPr lang="en-GB" sz="28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28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Je mag 3 </a:t>
            </a:r>
            <a:r>
              <a:rPr lang="en-GB" sz="28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antwoorden</a:t>
            </a:r>
            <a:r>
              <a:rPr lang="en-GB" sz="28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aankruisen</a:t>
            </a:r>
            <a:endParaRPr lang="nl-NL" sz="2800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BCB3943-0DF5-F61A-FE82-99FBFC4408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849247"/>
              </p:ext>
            </p:extLst>
          </p:nvPr>
        </p:nvGraphicFramePr>
        <p:xfrm>
          <a:off x="332286" y="1480456"/>
          <a:ext cx="11527428" cy="503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18592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2"/>
          <p:cNvSpPr txBox="1">
            <a:spLocks noGrp="1"/>
          </p:cNvSpPr>
          <p:nvPr>
            <p:ph type="title"/>
          </p:nvPr>
        </p:nvSpPr>
        <p:spPr>
          <a:xfrm>
            <a:off x="456313" y="3308116"/>
            <a:ext cx="1127937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7200"/>
              <a:buFont typeface="Calibri"/>
              <a:buNone/>
            </a:pPr>
            <a:r>
              <a:rPr lang="en-GB" sz="7200" dirty="0">
                <a:latin typeface="Calibri"/>
                <a:ea typeface="Calibri"/>
                <a:cs typeface="Calibri"/>
                <a:sym typeface="Calibri"/>
              </a:rPr>
              <a:t>5a</a:t>
            </a:r>
            <a:r>
              <a:rPr lang="en-GB" sz="7200" cap="none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GB" sz="7200" dirty="0" err="1"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en-GB" sz="7200" cap="none" dirty="0" err="1">
                <a:latin typeface="Calibri"/>
                <a:ea typeface="Calibri"/>
                <a:cs typeface="Calibri"/>
                <a:sym typeface="Calibri"/>
              </a:rPr>
              <a:t>roepsanalyses</a:t>
            </a:r>
            <a:br>
              <a:rPr lang="en-GB" sz="7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7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7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7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58574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4"/>
          <p:cNvSpPr txBox="1">
            <a:spLocks noGrp="1"/>
          </p:cNvSpPr>
          <p:nvPr>
            <p:ph type="title"/>
          </p:nvPr>
        </p:nvSpPr>
        <p:spPr>
          <a:xfrm>
            <a:off x="464633" y="565026"/>
            <a:ext cx="11262731" cy="100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Mannen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geven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veiligheid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hun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gemiddeld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6.3,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terwijl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vrouwen</a:t>
            </a:r>
            <a:r>
              <a:rPr lang="en-GB" sz="3200" dirty="0">
                <a:latin typeface="Calibri"/>
                <a:ea typeface="Calibri"/>
                <a:cs typeface="Calibri"/>
                <a:sym typeface="Calibri"/>
              </a:rPr>
              <a:t> een 6,1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geven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54"/>
          <p:cNvSpPr txBox="1"/>
          <p:nvPr/>
        </p:nvSpPr>
        <p:spPr>
          <a:xfrm>
            <a:off x="10168487" y="1762044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BF252D3-20D9-5A21-6544-2B5CADEDDD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068637"/>
              </p:ext>
            </p:extLst>
          </p:nvPr>
        </p:nvGraphicFramePr>
        <p:xfrm>
          <a:off x="901726" y="1201480"/>
          <a:ext cx="10743183" cy="5273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9"/>
          <p:cNvSpPr txBox="1">
            <a:spLocks noGrp="1"/>
          </p:cNvSpPr>
          <p:nvPr>
            <p:ph type="title"/>
          </p:nvPr>
        </p:nvSpPr>
        <p:spPr>
          <a:xfrm>
            <a:off x="423746" y="546411"/>
            <a:ext cx="11273883" cy="103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jeugdoverlast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69"/>
          <p:cNvSpPr txBox="1"/>
          <p:nvPr/>
        </p:nvSpPr>
        <p:spPr>
          <a:xfrm>
            <a:off x="9626967" y="1581150"/>
            <a:ext cx="814983" cy="3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0DA578D-F206-5041-2C37-32AC2AA384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223712"/>
              </p:ext>
            </p:extLst>
          </p:nvPr>
        </p:nvGraphicFramePr>
        <p:xfrm>
          <a:off x="337457" y="1676400"/>
          <a:ext cx="10968243" cy="5111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2"/>
          <p:cNvSpPr txBox="1">
            <a:spLocks noGrp="1"/>
          </p:cNvSpPr>
          <p:nvPr>
            <p:ph type="title"/>
          </p:nvPr>
        </p:nvSpPr>
        <p:spPr>
          <a:xfrm>
            <a:off x="468351" y="546411"/>
            <a:ext cx="11229278" cy="110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hard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licht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72"/>
          <p:cNvSpPr txBox="1"/>
          <p:nvPr/>
        </p:nvSpPr>
        <p:spPr>
          <a:xfrm>
            <a:off x="10469530" y="1655869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0DA578D-F206-5041-2C37-32AC2AA384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5100684"/>
              </p:ext>
            </p:extLst>
          </p:nvPr>
        </p:nvGraphicFramePr>
        <p:xfrm>
          <a:off x="272142" y="1752598"/>
          <a:ext cx="11647715" cy="4920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5"/>
          <p:cNvSpPr txBox="1">
            <a:spLocks noGrp="1"/>
          </p:cNvSpPr>
          <p:nvPr>
            <p:ph type="title"/>
          </p:nvPr>
        </p:nvSpPr>
        <p:spPr>
          <a:xfrm>
            <a:off x="457201" y="535259"/>
            <a:ext cx="11206976" cy="1120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verkeerd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75"/>
          <p:cNvSpPr txBox="1"/>
          <p:nvPr/>
        </p:nvSpPr>
        <p:spPr>
          <a:xfrm>
            <a:off x="10518868" y="1736202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0DA578D-F206-5041-2C37-32AC2AA384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2207320"/>
              </p:ext>
            </p:extLst>
          </p:nvPr>
        </p:nvGraphicFramePr>
        <p:xfrm>
          <a:off x="293914" y="1736201"/>
          <a:ext cx="11805557" cy="4686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5"/>
          <p:cNvSpPr txBox="1">
            <a:spLocks noGrp="1"/>
          </p:cNvSpPr>
          <p:nvPr>
            <p:ph type="title"/>
          </p:nvPr>
        </p:nvSpPr>
        <p:spPr>
          <a:xfrm>
            <a:off x="457201" y="535259"/>
            <a:ext cx="11206976" cy="1120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betalen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75"/>
          <p:cNvSpPr txBox="1"/>
          <p:nvPr/>
        </p:nvSpPr>
        <p:spPr>
          <a:xfrm>
            <a:off x="10143743" y="1768858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0DA578D-F206-5041-2C37-32AC2AA384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0150405"/>
              </p:ext>
            </p:extLst>
          </p:nvPr>
        </p:nvGraphicFramePr>
        <p:xfrm>
          <a:off x="457201" y="1883229"/>
          <a:ext cx="10942931" cy="475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92574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8"/>
          <p:cNvSpPr txBox="1">
            <a:spLocks noGrp="1"/>
          </p:cNvSpPr>
          <p:nvPr>
            <p:ph type="title"/>
          </p:nvPr>
        </p:nvSpPr>
        <p:spPr>
          <a:xfrm>
            <a:off x="423747" y="546411"/>
            <a:ext cx="11318488" cy="103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drugs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overlast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78"/>
          <p:cNvSpPr txBox="1"/>
          <p:nvPr/>
        </p:nvSpPr>
        <p:spPr>
          <a:xfrm>
            <a:off x="10507527" y="1581150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0DA578D-F206-5041-2C37-32AC2AA384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180179"/>
              </p:ext>
            </p:extLst>
          </p:nvPr>
        </p:nvGraphicFramePr>
        <p:xfrm>
          <a:off x="539164" y="1719943"/>
          <a:ext cx="10934379" cy="4713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81"/>
          <p:cNvSpPr txBox="1">
            <a:spLocks noGrp="1"/>
          </p:cNvSpPr>
          <p:nvPr>
            <p:ph type="title"/>
          </p:nvPr>
        </p:nvSpPr>
        <p:spPr>
          <a:xfrm>
            <a:off x="436756" y="455713"/>
            <a:ext cx="11318488" cy="113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81"/>
          <p:cNvSpPr txBox="1"/>
          <p:nvPr/>
        </p:nvSpPr>
        <p:spPr>
          <a:xfrm>
            <a:off x="10156698" y="1977701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n=896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E7D114A-CC22-C71B-3CAE-6CDC9BD347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7445316"/>
              </p:ext>
            </p:extLst>
          </p:nvPr>
        </p:nvGraphicFramePr>
        <p:xfrm>
          <a:off x="323038" y="1589096"/>
          <a:ext cx="11545923" cy="5065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4"/>
          <p:cNvSpPr txBox="1">
            <a:spLocks noGrp="1"/>
          </p:cNvSpPr>
          <p:nvPr>
            <p:ph type="title"/>
          </p:nvPr>
        </p:nvSpPr>
        <p:spPr>
          <a:xfrm>
            <a:off x="464634" y="440674"/>
            <a:ext cx="11262732" cy="1169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stad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84"/>
          <p:cNvSpPr txBox="1"/>
          <p:nvPr/>
        </p:nvSpPr>
        <p:spPr>
          <a:xfrm>
            <a:off x="11334742" y="1610476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E7D114A-CC22-C71B-3CAE-6CDC9BD347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297663"/>
              </p:ext>
            </p:extLst>
          </p:nvPr>
        </p:nvGraphicFramePr>
        <p:xfrm>
          <a:off x="284603" y="1610476"/>
          <a:ext cx="11182120" cy="5247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8"/>
          <p:cNvSpPr txBox="1"/>
          <p:nvPr/>
        </p:nvSpPr>
        <p:spPr>
          <a:xfrm>
            <a:off x="456240" y="3743468"/>
            <a:ext cx="11279520" cy="566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5b</a:t>
            </a:r>
            <a:r>
              <a:rPr lang="en-GB" sz="7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GB" sz="72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en-GB" sz="7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roepsanalyses</a:t>
            </a:r>
            <a:br>
              <a:rPr lang="en-GB" sz="7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7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7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7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leeftijd</a:t>
            </a:r>
            <a:endParaRPr sz="7200" b="0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90983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4"/>
          <p:cNvSpPr txBox="1">
            <a:spLocks noGrp="1"/>
          </p:cNvSpPr>
          <p:nvPr>
            <p:ph type="title"/>
          </p:nvPr>
        </p:nvSpPr>
        <p:spPr>
          <a:xfrm>
            <a:off x="464634" y="638008"/>
            <a:ext cx="11262731" cy="115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veilig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Geef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leeftijd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54"/>
          <p:cNvSpPr txBox="1"/>
          <p:nvPr/>
        </p:nvSpPr>
        <p:spPr>
          <a:xfrm>
            <a:off x="9444137" y="2124901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E3EC1AA-7D23-A6A4-C37B-ED33306C0E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203737"/>
              </p:ext>
            </p:extLst>
          </p:nvPr>
        </p:nvGraphicFramePr>
        <p:xfrm>
          <a:off x="653143" y="1796143"/>
          <a:ext cx="10972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60547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9"/>
          <p:cNvSpPr txBox="1">
            <a:spLocks noGrp="1"/>
          </p:cNvSpPr>
          <p:nvPr>
            <p:ph type="title"/>
          </p:nvPr>
        </p:nvSpPr>
        <p:spPr>
          <a:xfrm>
            <a:off x="446049" y="512957"/>
            <a:ext cx="11262731" cy="1092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jeugdoverlast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leeftijd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69"/>
          <p:cNvSpPr txBox="1"/>
          <p:nvPr/>
        </p:nvSpPr>
        <p:spPr>
          <a:xfrm>
            <a:off x="10563471" y="1750211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22BD33-8D53-D663-4BD2-BCE5CD513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89901"/>
              </p:ext>
            </p:extLst>
          </p:nvPr>
        </p:nvGraphicFramePr>
        <p:xfrm>
          <a:off x="631372" y="1975095"/>
          <a:ext cx="10907485" cy="467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206064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2"/>
          <p:cNvSpPr txBox="1">
            <a:spLocks noGrp="1"/>
          </p:cNvSpPr>
          <p:nvPr>
            <p:ph type="title"/>
          </p:nvPr>
        </p:nvSpPr>
        <p:spPr>
          <a:xfrm>
            <a:off x="468351" y="546411"/>
            <a:ext cx="11229278" cy="110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hard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licht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leeftijd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72"/>
          <p:cNvSpPr txBox="1"/>
          <p:nvPr/>
        </p:nvSpPr>
        <p:spPr>
          <a:xfrm>
            <a:off x="10890344" y="1655869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22BD33-8D53-D663-4BD2-BCE5CD513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239980"/>
              </p:ext>
            </p:extLst>
          </p:nvPr>
        </p:nvGraphicFramePr>
        <p:xfrm>
          <a:off x="156347" y="1794368"/>
          <a:ext cx="11229278" cy="4777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07745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5"/>
          <p:cNvSpPr txBox="1">
            <a:spLocks noGrp="1"/>
          </p:cNvSpPr>
          <p:nvPr>
            <p:ph type="title"/>
          </p:nvPr>
        </p:nvSpPr>
        <p:spPr>
          <a:xfrm>
            <a:off x="457201" y="535259"/>
            <a:ext cx="11206976" cy="108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verkeerd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leeftijd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75"/>
          <p:cNvSpPr txBox="1"/>
          <p:nvPr/>
        </p:nvSpPr>
        <p:spPr>
          <a:xfrm>
            <a:off x="10589490" y="1617785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22BD33-8D53-D663-4BD2-BCE5CD513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4575134"/>
              </p:ext>
            </p:extLst>
          </p:nvPr>
        </p:nvGraphicFramePr>
        <p:xfrm>
          <a:off x="416379" y="1378301"/>
          <a:ext cx="11359242" cy="539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8436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5"/>
          <p:cNvSpPr txBox="1">
            <a:spLocks noGrp="1"/>
          </p:cNvSpPr>
          <p:nvPr>
            <p:ph type="title"/>
          </p:nvPr>
        </p:nvSpPr>
        <p:spPr>
          <a:xfrm>
            <a:off x="457201" y="535259"/>
            <a:ext cx="11206976" cy="108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betalen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leeftijd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75"/>
          <p:cNvSpPr txBox="1"/>
          <p:nvPr/>
        </p:nvSpPr>
        <p:spPr>
          <a:xfrm>
            <a:off x="10357046" y="1840543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22BD33-8D53-D663-4BD2-BCE5CD513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961042"/>
              </p:ext>
            </p:extLst>
          </p:nvPr>
        </p:nvGraphicFramePr>
        <p:xfrm>
          <a:off x="343035" y="1617786"/>
          <a:ext cx="11321142" cy="4704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23971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8"/>
          <p:cNvSpPr txBox="1">
            <a:spLocks noGrp="1"/>
          </p:cNvSpPr>
          <p:nvPr>
            <p:ph type="title"/>
          </p:nvPr>
        </p:nvSpPr>
        <p:spPr>
          <a:xfrm>
            <a:off x="401445" y="557561"/>
            <a:ext cx="11285034" cy="992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drugs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overlast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leeftijd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78"/>
          <p:cNvSpPr txBox="1"/>
          <p:nvPr/>
        </p:nvSpPr>
        <p:spPr>
          <a:xfrm>
            <a:off x="10701385" y="1554269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22BD33-8D53-D663-4BD2-BCE5CD513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394386"/>
              </p:ext>
            </p:extLst>
          </p:nvPr>
        </p:nvGraphicFramePr>
        <p:xfrm>
          <a:off x="252760" y="1664359"/>
          <a:ext cx="11686479" cy="4746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72075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81"/>
          <p:cNvSpPr txBox="1">
            <a:spLocks noGrp="1"/>
          </p:cNvSpPr>
          <p:nvPr>
            <p:ph type="title"/>
          </p:nvPr>
        </p:nvSpPr>
        <p:spPr>
          <a:xfrm>
            <a:off x="481361" y="885247"/>
            <a:ext cx="11229278" cy="654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lvl="0" algn="ctr">
              <a:buSzPts val="3200"/>
            </a:pP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leeftijd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81"/>
          <p:cNvSpPr txBox="1"/>
          <p:nvPr/>
        </p:nvSpPr>
        <p:spPr>
          <a:xfrm>
            <a:off x="11619345" y="1539675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5B8BD05-369E-5095-D3F6-484D9869FA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7198"/>
              </p:ext>
            </p:extLst>
          </p:nvPr>
        </p:nvGraphicFramePr>
        <p:xfrm>
          <a:off x="635305" y="1443209"/>
          <a:ext cx="11556694" cy="5277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13513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4"/>
          <p:cNvSpPr txBox="1">
            <a:spLocks noGrp="1"/>
          </p:cNvSpPr>
          <p:nvPr>
            <p:ph type="title"/>
          </p:nvPr>
        </p:nvSpPr>
        <p:spPr>
          <a:xfrm>
            <a:off x="185851" y="656293"/>
            <a:ext cx="11820294" cy="97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stad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geslacht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84"/>
          <p:cNvSpPr txBox="1"/>
          <p:nvPr/>
        </p:nvSpPr>
        <p:spPr>
          <a:xfrm>
            <a:off x="11433490" y="1845839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5B8BD05-369E-5095-D3F6-484D9869FA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95632"/>
              </p:ext>
            </p:extLst>
          </p:nvPr>
        </p:nvGraphicFramePr>
        <p:xfrm>
          <a:off x="0" y="1600368"/>
          <a:ext cx="11791719" cy="512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093023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8"/>
          <p:cNvSpPr txBox="1"/>
          <p:nvPr/>
        </p:nvSpPr>
        <p:spPr>
          <a:xfrm>
            <a:off x="456480" y="3308040"/>
            <a:ext cx="11279520" cy="566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5c</a:t>
            </a:r>
            <a:r>
              <a:rPr lang="en-GB" sz="7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GB" sz="72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en-GB" sz="7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roepsanalyses</a:t>
            </a:r>
            <a:br>
              <a:rPr lang="en-GB" sz="7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7200" cap="none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7200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7200" b="0" i="0" u="none" strike="noStrike" cap="none" dirty="0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7200" b="0" i="0" u="none" strike="noStrike" cap="none" dirty="0" err="1">
                <a:solidFill>
                  <a:srgbClr val="061688"/>
                </a:solidFill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7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11543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4"/>
          <p:cNvSpPr txBox="1">
            <a:spLocks noGrp="1"/>
          </p:cNvSpPr>
          <p:nvPr>
            <p:ph type="title"/>
          </p:nvPr>
        </p:nvSpPr>
        <p:spPr>
          <a:xfrm>
            <a:off x="464634" y="720266"/>
            <a:ext cx="11262731" cy="1103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veilig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Geef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rapportcijfer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54"/>
          <p:cNvSpPr txBox="1"/>
          <p:nvPr/>
        </p:nvSpPr>
        <p:spPr>
          <a:xfrm>
            <a:off x="11358088" y="1824237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81C2F7A-EC69-4C4E-CA65-D1E132F4B4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95521"/>
              </p:ext>
            </p:extLst>
          </p:nvPr>
        </p:nvGraphicFramePr>
        <p:xfrm>
          <a:off x="261257" y="2018371"/>
          <a:ext cx="11930743" cy="4757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33260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9"/>
          <p:cNvSpPr txBox="1">
            <a:spLocks noGrp="1"/>
          </p:cNvSpPr>
          <p:nvPr>
            <p:ph type="title"/>
          </p:nvPr>
        </p:nvSpPr>
        <p:spPr>
          <a:xfrm>
            <a:off x="468351" y="524107"/>
            <a:ext cx="11218127" cy="1025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jeugdoverlast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69"/>
          <p:cNvSpPr txBox="1"/>
          <p:nvPr/>
        </p:nvSpPr>
        <p:spPr>
          <a:xfrm>
            <a:off x="10578340" y="1550020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D5211BF-21B3-5A77-9742-616D19C068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5892121"/>
              </p:ext>
            </p:extLst>
          </p:nvPr>
        </p:nvGraphicFramePr>
        <p:xfrm>
          <a:off x="88134" y="1729648"/>
          <a:ext cx="12015731" cy="4604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24977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2"/>
          <p:cNvSpPr txBox="1">
            <a:spLocks noGrp="1"/>
          </p:cNvSpPr>
          <p:nvPr>
            <p:ph type="title"/>
          </p:nvPr>
        </p:nvSpPr>
        <p:spPr>
          <a:xfrm>
            <a:off x="468351" y="546411"/>
            <a:ext cx="11229278" cy="110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hard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rijden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licht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72"/>
          <p:cNvSpPr txBox="1"/>
          <p:nvPr/>
        </p:nvSpPr>
        <p:spPr>
          <a:xfrm>
            <a:off x="11124974" y="1736466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D5211BF-21B3-5A77-9742-616D19C068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8804620"/>
              </p:ext>
            </p:extLst>
          </p:nvPr>
        </p:nvGraphicFramePr>
        <p:xfrm>
          <a:off x="87086" y="1926771"/>
          <a:ext cx="11952514" cy="4384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48480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5"/>
          <p:cNvSpPr txBox="1">
            <a:spLocks noGrp="1"/>
          </p:cNvSpPr>
          <p:nvPr>
            <p:ph type="title"/>
          </p:nvPr>
        </p:nvSpPr>
        <p:spPr>
          <a:xfrm>
            <a:off x="457201" y="535259"/>
            <a:ext cx="11206976" cy="1003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verkeerd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parkeren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75"/>
          <p:cNvSpPr txBox="1"/>
          <p:nvPr/>
        </p:nvSpPr>
        <p:spPr>
          <a:xfrm>
            <a:off x="10840163" y="1538868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A58530F-42C6-8D69-76BC-E62ACF6A4D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265457"/>
              </p:ext>
            </p:extLst>
          </p:nvPr>
        </p:nvGraphicFramePr>
        <p:xfrm>
          <a:off x="130628" y="1926771"/>
          <a:ext cx="11930743" cy="4528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21670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5"/>
          <p:cNvSpPr txBox="1">
            <a:spLocks noGrp="1"/>
          </p:cNvSpPr>
          <p:nvPr>
            <p:ph type="title"/>
          </p:nvPr>
        </p:nvSpPr>
        <p:spPr>
          <a:xfrm>
            <a:off x="669472" y="528356"/>
            <a:ext cx="10853056" cy="1003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vanparkeren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zonder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betalen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Naar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75"/>
          <p:cNvSpPr txBox="1"/>
          <p:nvPr/>
        </p:nvSpPr>
        <p:spPr>
          <a:xfrm>
            <a:off x="10840163" y="1538868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D5211BF-21B3-5A77-9742-616D19C068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919322"/>
              </p:ext>
            </p:extLst>
          </p:nvPr>
        </p:nvGraphicFramePr>
        <p:xfrm>
          <a:off x="103264" y="1831608"/>
          <a:ext cx="11985472" cy="4844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54057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8"/>
          <p:cNvSpPr txBox="1">
            <a:spLocks noGrp="1"/>
          </p:cNvSpPr>
          <p:nvPr>
            <p:ph type="title"/>
          </p:nvPr>
        </p:nvSpPr>
        <p:spPr>
          <a:xfrm>
            <a:off x="401444" y="535259"/>
            <a:ext cx="11373495" cy="103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belangrijk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je het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aanpakken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GB" sz="3200" dirty="0" err="1">
                <a:latin typeface="Calibri"/>
                <a:ea typeface="Calibri"/>
                <a:cs typeface="Calibri"/>
                <a:sym typeface="Calibri"/>
              </a:rPr>
              <a:t>drugs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overlast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78"/>
          <p:cNvSpPr txBox="1"/>
          <p:nvPr/>
        </p:nvSpPr>
        <p:spPr>
          <a:xfrm>
            <a:off x="11329755" y="1712306"/>
            <a:ext cx="11453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D5211BF-21B3-5A77-9742-616D19C068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014502"/>
              </p:ext>
            </p:extLst>
          </p:nvPr>
        </p:nvGraphicFramePr>
        <p:xfrm>
          <a:off x="130629" y="1989305"/>
          <a:ext cx="12061371" cy="4563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88714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81"/>
          <p:cNvSpPr txBox="1">
            <a:spLocks noGrp="1"/>
          </p:cNvSpPr>
          <p:nvPr>
            <p:ph type="title"/>
          </p:nvPr>
        </p:nvSpPr>
        <p:spPr>
          <a:xfrm>
            <a:off x="274117" y="171703"/>
            <a:ext cx="11675327" cy="145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buurt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81"/>
          <p:cNvSpPr txBox="1"/>
          <p:nvPr/>
        </p:nvSpPr>
        <p:spPr>
          <a:xfrm>
            <a:off x="11298956" y="1991087"/>
            <a:ext cx="89304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6E79B84-D32B-713C-0EAF-448E4101F4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4141071"/>
              </p:ext>
            </p:extLst>
          </p:nvPr>
        </p:nvGraphicFramePr>
        <p:xfrm>
          <a:off x="115025" y="1627531"/>
          <a:ext cx="11993513" cy="5230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8978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4"/>
          <p:cNvSpPr txBox="1">
            <a:spLocks noGrp="1"/>
          </p:cNvSpPr>
          <p:nvPr>
            <p:ph type="title"/>
          </p:nvPr>
        </p:nvSpPr>
        <p:spPr>
          <a:xfrm>
            <a:off x="464634" y="668915"/>
            <a:ext cx="11262732" cy="819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688"/>
              </a:buClr>
              <a:buSzPts val="3200"/>
              <a:buFont typeface="Calibri"/>
              <a:buNone/>
            </a:pP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moeten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politie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gemeente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komend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seizoen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vooral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handhaven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jouw</a:t>
            </a:r>
            <a:r>
              <a:rPr lang="en-GB" sz="3200" b="1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cap="none" dirty="0" err="1">
                <a:latin typeface="Calibri"/>
                <a:ea typeface="Calibri"/>
                <a:cs typeface="Calibri"/>
                <a:sym typeface="Calibri"/>
              </a:rPr>
              <a:t>stad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Naar</a:t>
            </a:r>
            <a:r>
              <a:rPr lang="en-GB" sz="3200" cap="none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cap="none" dirty="0" err="1">
                <a:latin typeface="Calibri"/>
                <a:ea typeface="Calibri"/>
                <a:cs typeface="Calibri"/>
                <a:sym typeface="Calibri"/>
              </a:rPr>
              <a:t>wijk</a:t>
            </a:r>
            <a:endParaRPr sz="320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84"/>
          <p:cNvSpPr txBox="1"/>
          <p:nvPr/>
        </p:nvSpPr>
        <p:spPr>
          <a:xfrm>
            <a:off x="11464280" y="1622386"/>
            <a:ext cx="9525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588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6E79B84-D32B-713C-0EAF-448E4101F4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521677"/>
              </p:ext>
            </p:extLst>
          </p:nvPr>
        </p:nvGraphicFramePr>
        <p:xfrm>
          <a:off x="-26493" y="1355075"/>
          <a:ext cx="12218493" cy="5585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28708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92"/>
          <p:cNvSpPr txBox="1">
            <a:spLocks noGrp="1"/>
          </p:cNvSpPr>
          <p:nvPr>
            <p:ph type="ctrTitle"/>
          </p:nvPr>
        </p:nvSpPr>
        <p:spPr>
          <a:xfrm>
            <a:off x="723235" y="5382460"/>
            <a:ext cx="10993547" cy="1066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lang="en-GB" sz="1600" i="1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www.pro-public.nl</a:t>
            </a:r>
            <a:br>
              <a:rPr lang="en-GB" sz="1600" i="1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600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aart@pro-public.nl</a:t>
            </a:r>
            <a:br>
              <a:rPr lang="en-GB" sz="2600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600" i="1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92"/>
          <p:cNvSpPr/>
          <p:nvPr/>
        </p:nvSpPr>
        <p:spPr>
          <a:xfrm>
            <a:off x="0" y="723903"/>
            <a:ext cx="12191996" cy="37081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53" name="Google Shape;653;p92" descr="https://lh3.googleusercontent.com/MrcF3EJXa_CWqYcC5tQqviSx-HWM49Fg6ZIw1q4yxzqyzCi8k8q6-EC9wZRSC4by1-XpTZ9Eb2DrD7EkFIxXZ1wvJ4FK45wsb79gOAaL7YmoDuvEXgycnmAqzq4KkUc9aWPrPRs3JJ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825" y="2883023"/>
            <a:ext cx="1753635" cy="109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ProPublic">
      <a:dk1>
        <a:srgbClr val="040D38"/>
      </a:dk1>
      <a:lt1>
        <a:srgbClr val="FFFFFF"/>
      </a:lt1>
      <a:dk2>
        <a:srgbClr val="1F497D"/>
      </a:dk2>
      <a:lt2>
        <a:srgbClr val="EEECE1"/>
      </a:lt2>
      <a:accent1>
        <a:srgbClr val="0B2188"/>
      </a:accent1>
      <a:accent2>
        <a:srgbClr val="4E80BC"/>
      </a:accent2>
      <a:accent3>
        <a:srgbClr val="E34682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12605</TotalTime>
  <Words>3218</Words>
  <Application>Microsoft Office PowerPoint</Application>
  <PresentationFormat>Breedbeeld</PresentationFormat>
  <Paragraphs>349</Paragraphs>
  <Slides>72</Slides>
  <Notes>65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72</vt:i4>
      </vt:variant>
    </vt:vector>
  </HeadingPairs>
  <TitlesOfParts>
    <vt:vector size="77" baseType="lpstr">
      <vt:lpstr>Calibri</vt:lpstr>
      <vt:lpstr>Noto Sans Symbols</vt:lpstr>
      <vt:lpstr>Arial</vt:lpstr>
      <vt:lpstr>Gill Sans</vt:lpstr>
      <vt:lpstr>Dividend</vt:lpstr>
      <vt:lpstr>Flitspeiling veiligheid gemeente Beverwijk  Oktober 2022</vt:lpstr>
      <vt:lpstr>1. Samenvatting</vt:lpstr>
      <vt:lpstr>Samenvatting: aanpak</vt:lpstr>
      <vt:lpstr>Samenvatting: uitkomsten</vt:lpstr>
      <vt:lpstr>Samenvatting: uitkomsten</vt:lpstr>
      <vt:lpstr>2. Respondentkenmerken</vt:lpstr>
      <vt:lpstr>Leeftijdsverdeling</vt:lpstr>
      <vt:lpstr>Geslachtsverdeling</vt:lpstr>
      <vt:lpstr>Wijkverdeling</vt:lpstr>
      <vt:lpstr>3. Uitkomsten</vt:lpstr>
      <vt:lpstr>Hoe veilig is jouw buurt? Geef een rapportcijfer:</vt:lpstr>
      <vt:lpstr>PowerPoint-presentatie</vt:lpstr>
      <vt:lpstr>Kun je het rapportcijfer voor de veiligheid van je buurt toelichten? Meest genoemde antwoorden, geïllustreerd met citaten (negatief)</vt:lpstr>
      <vt:lpstr>Kun je het rapportcijfer voor de veiligheid van je buurt toelichten? Meest genoemde antwoorden, geïllustreerd met citaten (negatief)</vt:lpstr>
      <vt:lpstr>Kun je het rapportcijfer voor de veiligheid van je buurt toelichten? Meest genoemde antwoorden, geïllustreerd met citaten (negatief)</vt:lpstr>
      <vt:lpstr>PowerPoint-presentatie</vt:lpstr>
      <vt:lpstr>Kun je het rapportcijfer voor de veiligheid van je buurt toelichten? Meest genoemde antwoorden, geïllustreerd met citaten (positief)</vt:lpstr>
      <vt:lpstr>Kun je het rapportcijfer voor de veiligheid van je buurt toelichten? Meest genoemde antwoorden, geïllustreerd met citaten (positief)</vt:lpstr>
      <vt:lpstr>Hoe belangrijk vind je het aanpakken van jeugdoverlast?</vt:lpstr>
      <vt:lpstr>Hoe belangrijk vind je het aanpakken van te hard rijden &amp; rijden zonder licht?</vt:lpstr>
      <vt:lpstr>Hoe belangrijk vind je het aanpakken van verkeerd parkeren?</vt:lpstr>
      <vt:lpstr>Hoe belangrijk vind je het aanpakken van parkeren zonder te betalen?</vt:lpstr>
      <vt:lpstr>Hoe belangrijk vind je het aanpakken van drugsoverlast?</vt:lpstr>
      <vt:lpstr>Waar moeten politie en gemeente komend seizoen vooral op handhaven in jouw buurt? Je mag 3 antwoorden aankruisen</vt:lpstr>
      <vt:lpstr>PowerPoint-presentatie</vt:lpstr>
      <vt:lpstr>Waar moeten politie en gemeente komend seizoen vooral op handhaven in jouw buurt? ‘Anders, namelijk:’ geïllustreerd met citaten</vt:lpstr>
      <vt:lpstr>Waar moeten politie en gemeente komend seizoen vooral op handhaven in jouw buurt? ‘Anders, namelijk:’ geïllustreerd met citaten</vt:lpstr>
      <vt:lpstr>Waar moeten politie en gemeente komend seizoen vooral op handhaven in jouw buurt? ‘Anders, namelijk:’ geïllustreerd met citaten</vt:lpstr>
      <vt:lpstr>En waar moeten politie en gemeente vooral op handhaven in de stad? Je mag 3 antwoorden aankruisen</vt:lpstr>
      <vt:lpstr>PowerPoint-presentatie</vt:lpstr>
      <vt:lpstr>Waar moeten politie en gemeente komend seizoen vooral op handhaven in de stad? ‘Anders, namelijk:’ geïllustreerd met citaten</vt:lpstr>
      <vt:lpstr>Waar moeten politie en gemeente komend seizoen vooral op handhaven in de stad? ‘Anders, namelijk:’ geïllustreerd met citaten</vt:lpstr>
      <vt:lpstr>PowerPoint-presentatie</vt:lpstr>
      <vt:lpstr>Wil je nog iets anders melden over de veiligheid in Beverwijk?  Meest genoemde antwoorden, geïllustreerd met citaten </vt:lpstr>
      <vt:lpstr>Wil je nog iets anders melden over de veiligheid in Beverwijk?  Meest genoemde antwoorden, geïllustreerd met citaten </vt:lpstr>
      <vt:lpstr>Wil je nog iets anders melden over de veiligheid in Beverwijk?  Meest genoemde antwoorden, geïllustreerd met citaten </vt:lpstr>
      <vt:lpstr>4. Vergelijking sep 2019, mrt 2020, sep 2020, nov 2021 en okt 2022</vt:lpstr>
      <vt:lpstr>Hoe veilig is jouw buurt? Geef een rapportcijfer:</vt:lpstr>
      <vt:lpstr>Hoe belangrijk vind je het aanpakken van jeugdoverlast?</vt:lpstr>
      <vt:lpstr>Hoe belangrijk vind je het aanpakken van te hard rijden &amp; rijden zonder licht?</vt:lpstr>
      <vt:lpstr>Hoe belangrijk vind je het aanpakken van verkeerd parkeren &amp; parkeren zonder bonnetje?</vt:lpstr>
      <vt:lpstr>Hoe belangrijk vind je het aanpakken van drugsoverlast?</vt:lpstr>
      <vt:lpstr>PowerPoint-presentatie</vt:lpstr>
      <vt:lpstr>PowerPoint-presentatie</vt:lpstr>
      <vt:lpstr>5a. Groepsanalyses naar geslacht</vt:lpstr>
      <vt:lpstr>Mannen geven de veiligheid in hun buurt gemiddeld een 6.3, terwijl vrouwen een 6,1 geven</vt:lpstr>
      <vt:lpstr>Hoe belangrijk vind je het aanpakken van jeugdoverlast?  Naar geslacht</vt:lpstr>
      <vt:lpstr>Hoe belangrijk vind je het aanpakken van te hard rijden &amp; rijden zonder licht? Naar geslacht</vt:lpstr>
      <vt:lpstr>Hoe belangrijk vind je het aanpakken van verkeerd parkeren? Naar geslacht</vt:lpstr>
      <vt:lpstr>Hoe belangrijk vind je het aanpakken van parkeren zonder te betalen? Naar geslacht</vt:lpstr>
      <vt:lpstr>Hoe belangrijk vind je het aanpakken van drugsoverlast? Naar geslacht</vt:lpstr>
      <vt:lpstr>Waar moeten politie en gemeente komend seizoen vooral op handhaven in jouw buurt? Naar geslacht</vt:lpstr>
      <vt:lpstr>Waar moeten politie en gemeente komend seizoen vooral op handhaven in jouw stad? Naar geslacht</vt:lpstr>
      <vt:lpstr>PowerPoint-presentatie</vt:lpstr>
      <vt:lpstr>Hoe veilig is jouw buurt? Geef een rapportcijfer: Naar leeftijd</vt:lpstr>
      <vt:lpstr>Hoe belangrijk vind je het aanpakken van jeugdoverlast? Naar leeftijd</vt:lpstr>
      <vt:lpstr>Hoe belangrijk vind je het aanpakken van te hard rijden &amp; rijden zonder licht? Naar leeftijd</vt:lpstr>
      <vt:lpstr>Hoe belangrijk vind je het aanpakken van verkeerd parkeren? Naar leeftijd</vt:lpstr>
      <vt:lpstr>Hoe belangrijk vind je het aanpakken van parkeren zonder te betalen? Naar leeftijd</vt:lpstr>
      <vt:lpstr>Hoe belangrijk vind je het aanpakken van drugsoverlast? Naar leeftijd</vt:lpstr>
      <vt:lpstr>Waar moeten politie en gemeente komend seizoen vooral op handhaven in jouw buurt? Naar leeftijd</vt:lpstr>
      <vt:lpstr>Waar moeten politie en gemeente komend seizoen vooral op handhaven in jouw stad? Naar geslacht</vt:lpstr>
      <vt:lpstr>PowerPoint-presentatie</vt:lpstr>
      <vt:lpstr>Hoe veilig is jouw buurt? Geef een rapportcijfer: Naar wijk</vt:lpstr>
      <vt:lpstr>Hoe belangrijk vind je het aanpakken van jeugdoverlast? Naar wijk</vt:lpstr>
      <vt:lpstr>Hoe belangrijk vind je het aanpakken van te hard rijden &amp; rijden zonder licht? Naar wijk</vt:lpstr>
      <vt:lpstr>Hoe belangrijk vind je het aanpakken van verkeerd parkeren? Naar wijk</vt:lpstr>
      <vt:lpstr>Hoe belangrijk vind je het aanpakken vanparkeren zonder te betalen? Naar wijk</vt:lpstr>
      <vt:lpstr>Hoe belangrijk vind je het aanpakken van drugsoverlast? Naar wijk</vt:lpstr>
      <vt:lpstr>Waar moeten politie en gemeente komend seizoen vooral op handhaven in jouw buurt? Naar wijk</vt:lpstr>
      <vt:lpstr>Waar moeten politie en gemeente komend seizoen vooral op handhaven in jouw stad? Naar wijk</vt:lpstr>
      <vt:lpstr>www.pro-public.nl aart@pro-public.nl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Peiling veiligheid gemeente Beverwijk</dc:title>
  <dc:creator>Aart Paardekooper</dc:creator>
  <cp:lastModifiedBy>Marcella Deen</cp:lastModifiedBy>
  <cp:revision>177</cp:revision>
  <dcterms:modified xsi:type="dcterms:W3CDTF">2022-11-14T20:47:07Z</dcterms:modified>
</cp:coreProperties>
</file>